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tmp" ContentType="image/p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20"/>
  </p:notesMasterIdLst>
  <p:handoutMasterIdLst>
    <p:handoutMasterId r:id="rId21"/>
  </p:handoutMasterIdLst>
  <p:sldIdLst>
    <p:sldId id="257" r:id="rId2"/>
    <p:sldId id="301" r:id="rId3"/>
    <p:sldId id="259" r:id="rId4"/>
    <p:sldId id="262" r:id="rId5"/>
    <p:sldId id="300" r:id="rId6"/>
    <p:sldId id="265" r:id="rId7"/>
    <p:sldId id="267" r:id="rId8"/>
    <p:sldId id="298" r:id="rId9"/>
    <p:sldId id="297" r:id="rId10"/>
    <p:sldId id="288" r:id="rId11"/>
    <p:sldId id="275" r:id="rId12"/>
    <p:sldId id="289" r:id="rId13"/>
    <p:sldId id="293" r:id="rId14"/>
    <p:sldId id="295" r:id="rId15"/>
    <p:sldId id="304" r:id="rId16"/>
    <p:sldId id="276" r:id="rId17"/>
    <p:sldId id="283" r:id="rId18"/>
    <p:sldId id="284" r:id="rId19"/>
  </p:sldIdLst>
  <p:sldSz cx="9144000" cy="6858000" type="screen4x3"/>
  <p:notesSz cx="7019925" cy="930592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CBC"/>
    <a:srgbClr val="00BFBF"/>
    <a:srgbClr val="0100DC"/>
    <a:srgbClr val="008000"/>
    <a:srgbClr val="0000FF"/>
    <a:srgbClr val="FF0000"/>
    <a:srgbClr val="007C00"/>
    <a:srgbClr val="FF0E0E"/>
    <a:srgbClr val="FF9E9E"/>
    <a:srgbClr val="FF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56" autoAdjust="0"/>
    <p:restoredTop sz="29760" autoAdjust="0"/>
  </p:normalViewPr>
  <p:slideViewPr>
    <p:cSldViewPr snapToGrid="0">
      <p:cViewPr>
        <p:scale>
          <a:sx n="78" d="100"/>
          <a:sy n="78" d="100"/>
        </p:scale>
        <p:origin x="590" y="-1166"/>
      </p:cViewPr>
      <p:guideLst/>
    </p:cSldViewPr>
  </p:slideViewPr>
  <p:notesTextViewPr>
    <p:cViewPr>
      <p:scale>
        <a:sx n="170" d="100"/>
        <a:sy n="17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B371EF2-2F66-4E58-A9EA-0443F980BBF2}" type="doc">
      <dgm:prSet loTypeId="urn:microsoft.com/office/officeart/2005/8/layout/hChevron3" loCatId="process" qsTypeId="urn:microsoft.com/office/officeart/2005/8/quickstyle/simple1" qsCatId="simple" csTypeId="urn:microsoft.com/office/officeart/2005/8/colors/colorful5" csCatId="colorful" phldr="1"/>
      <dgm:spPr/>
    </dgm:pt>
    <dgm:pt modelId="{BE6012E0-E376-4B4B-93B1-F5ECD3CBCE02}">
      <dgm:prSet phldrT="[Text]" custT="1"/>
      <dgm:spPr/>
      <dgm:t>
        <a:bodyPr/>
        <a:lstStyle/>
        <a:p>
          <a:pPr algn="l"/>
          <a:endParaRPr lang="en-US" sz="2400" b="1" dirty="0"/>
        </a:p>
      </dgm:t>
    </dgm:pt>
    <dgm:pt modelId="{ADB9A8EF-6078-4274-A6BA-5A0258134CFC}" type="parTrans" cxnId="{9BCF269A-2190-4740-8E02-D1632910C290}">
      <dgm:prSet/>
      <dgm:spPr/>
      <dgm:t>
        <a:bodyPr/>
        <a:lstStyle/>
        <a:p>
          <a:pPr algn="ctr"/>
          <a:endParaRPr lang="en-US" sz="2400" b="1"/>
        </a:p>
      </dgm:t>
    </dgm:pt>
    <dgm:pt modelId="{94AD6A2D-79E0-49C6-ACE5-F6171F7807B1}" type="sibTrans" cxnId="{9BCF269A-2190-4740-8E02-D1632910C290}">
      <dgm:prSet/>
      <dgm:spPr/>
      <dgm:t>
        <a:bodyPr/>
        <a:lstStyle/>
        <a:p>
          <a:pPr algn="ctr"/>
          <a:endParaRPr lang="en-US" sz="2400" b="1"/>
        </a:p>
      </dgm:t>
    </dgm:pt>
    <dgm:pt modelId="{948505DD-D3A0-4904-B1A9-87EC0F6E9F8C}">
      <dgm:prSet phldrT="[Text]" custT="1"/>
      <dgm:spPr/>
      <dgm:t>
        <a:bodyPr/>
        <a:lstStyle/>
        <a:p>
          <a:pPr algn="ctr"/>
          <a:endParaRPr lang="en-US" sz="2400" b="1" dirty="0"/>
        </a:p>
      </dgm:t>
    </dgm:pt>
    <dgm:pt modelId="{EC37D510-9C64-4E8B-B593-830BCBE44BFA}" type="parTrans" cxnId="{49810192-B12A-4031-BC63-56CFC51C2692}">
      <dgm:prSet/>
      <dgm:spPr/>
      <dgm:t>
        <a:bodyPr/>
        <a:lstStyle/>
        <a:p>
          <a:pPr algn="ctr"/>
          <a:endParaRPr lang="en-US" sz="2400" b="1"/>
        </a:p>
      </dgm:t>
    </dgm:pt>
    <dgm:pt modelId="{0FD74C00-3E84-4841-9CAF-9BCD6F73E63B}" type="sibTrans" cxnId="{49810192-B12A-4031-BC63-56CFC51C2692}">
      <dgm:prSet/>
      <dgm:spPr/>
      <dgm:t>
        <a:bodyPr/>
        <a:lstStyle/>
        <a:p>
          <a:pPr algn="ctr"/>
          <a:endParaRPr lang="en-US" sz="2400" b="1"/>
        </a:p>
      </dgm:t>
    </dgm:pt>
    <dgm:pt modelId="{747DABFF-1115-403C-AD7C-889D758FA665}">
      <dgm:prSet phldrT="[Text]" custT="1"/>
      <dgm:spPr/>
      <dgm:t>
        <a:bodyPr/>
        <a:lstStyle/>
        <a:p>
          <a:pPr algn="ctr"/>
          <a:endParaRPr lang="en-US" sz="2400" b="1" dirty="0"/>
        </a:p>
      </dgm:t>
    </dgm:pt>
    <dgm:pt modelId="{CBE7FCCA-72A2-4EDA-BF8A-AA78B850DE7E}" type="sibTrans" cxnId="{2B036E68-E3A1-4EBF-9219-E2ABBBF5C657}">
      <dgm:prSet/>
      <dgm:spPr/>
      <dgm:t>
        <a:bodyPr/>
        <a:lstStyle/>
        <a:p>
          <a:pPr algn="ctr"/>
          <a:endParaRPr lang="en-US" sz="2400" b="1"/>
        </a:p>
      </dgm:t>
    </dgm:pt>
    <dgm:pt modelId="{F91C4841-D2D3-43E9-BC57-F91F1A768ABD}" type="parTrans" cxnId="{2B036E68-E3A1-4EBF-9219-E2ABBBF5C657}">
      <dgm:prSet/>
      <dgm:spPr/>
      <dgm:t>
        <a:bodyPr/>
        <a:lstStyle/>
        <a:p>
          <a:pPr algn="ctr"/>
          <a:endParaRPr lang="en-US" sz="2400" b="1"/>
        </a:p>
      </dgm:t>
    </dgm:pt>
    <dgm:pt modelId="{DB991A96-BC45-4E21-A2B6-4D9D565CC97A}" type="pres">
      <dgm:prSet presAssocID="{BB371EF2-2F66-4E58-A9EA-0443F980BBF2}" presName="Name0" presStyleCnt="0">
        <dgm:presLayoutVars>
          <dgm:dir/>
          <dgm:resizeHandles val="exact"/>
        </dgm:presLayoutVars>
      </dgm:prSet>
      <dgm:spPr/>
    </dgm:pt>
    <dgm:pt modelId="{8C420C52-2A66-44B8-9481-04C85A15AB4D}" type="pres">
      <dgm:prSet presAssocID="{BE6012E0-E376-4B4B-93B1-F5ECD3CBCE02}" presName="parTxOnly" presStyleLbl="node1" presStyleIdx="0" presStyleCnt="3" custScaleX="73967" custLinFactY="-100000" custLinFactNeighborX="-41649" custLinFactNeighborY="-161255">
        <dgm:presLayoutVars>
          <dgm:bulletEnabled val="1"/>
        </dgm:presLayoutVars>
      </dgm:prSet>
      <dgm:spPr/>
    </dgm:pt>
    <dgm:pt modelId="{007CF8A9-DD50-400B-87FD-9A4F9C8100B7}" type="pres">
      <dgm:prSet presAssocID="{94AD6A2D-79E0-49C6-ACE5-F6171F7807B1}" presName="parSpace" presStyleCnt="0"/>
      <dgm:spPr/>
    </dgm:pt>
    <dgm:pt modelId="{862A15E7-6103-4111-9664-515D96FA23AC}" type="pres">
      <dgm:prSet presAssocID="{747DABFF-1115-403C-AD7C-889D758FA665}" presName="parTxOnly" presStyleLbl="node1" presStyleIdx="1" presStyleCnt="3" custScaleX="120335" custScaleY="52278" custLinFactNeighborX="168" custLinFactNeighborY="-11441">
        <dgm:presLayoutVars>
          <dgm:bulletEnabled val="1"/>
        </dgm:presLayoutVars>
      </dgm:prSet>
      <dgm:spPr/>
    </dgm:pt>
    <dgm:pt modelId="{A16249F0-2511-40B8-8457-1DA533C84FBB}" type="pres">
      <dgm:prSet presAssocID="{CBE7FCCA-72A2-4EDA-BF8A-AA78B850DE7E}" presName="parSpace" presStyleCnt="0"/>
      <dgm:spPr/>
    </dgm:pt>
    <dgm:pt modelId="{09756B12-E377-43AC-BB2F-DD2DFA0DAE81}" type="pres">
      <dgm:prSet presAssocID="{948505DD-D3A0-4904-B1A9-87EC0F6E9F8C}" presName="parTxOnly" presStyleLbl="node1" presStyleIdx="2" presStyleCnt="3">
        <dgm:presLayoutVars>
          <dgm:bulletEnabled val="1"/>
        </dgm:presLayoutVars>
      </dgm:prSet>
      <dgm:spPr/>
    </dgm:pt>
  </dgm:ptLst>
  <dgm:cxnLst>
    <dgm:cxn modelId="{2BEC1706-249F-48D4-8F40-06D78230E8CB}" type="presOf" srcId="{747DABFF-1115-403C-AD7C-889D758FA665}" destId="{862A15E7-6103-4111-9664-515D96FA23AC}" srcOrd="0" destOrd="0" presId="urn:microsoft.com/office/officeart/2005/8/layout/hChevron3"/>
    <dgm:cxn modelId="{CB4C373E-FDC8-4B9C-93A2-89F554B28332}" type="presOf" srcId="{BE6012E0-E376-4B4B-93B1-F5ECD3CBCE02}" destId="{8C420C52-2A66-44B8-9481-04C85A15AB4D}" srcOrd="0" destOrd="0" presId="urn:microsoft.com/office/officeart/2005/8/layout/hChevron3"/>
    <dgm:cxn modelId="{2B036E68-E3A1-4EBF-9219-E2ABBBF5C657}" srcId="{BB371EF2-2F66-4E58-A9EA-0443F980BBF2}" destId="{747DABFF-1115-403C-AD7C-889D758FA665}" srcOrd="1" destOrd="0" parTransId="{F91C4841-D2D3-43E9-BC57-F91F1A768ABD}" sibTransId="{CBE7FCCA-72A2-4EDA-BF8A-AA78B850DE7E}"/>
    <dgm:cxn modelId="{7D7E0274-458E-4459-9298-227ADE9308CB}" type="presOf" srcId="{BB371EF2-2F66-4E58-A9EA-0443F980BBF2}" destId="{DB991A96-BC45-4E21-A2B6-4D9D565CC97A}" srcOrd="0" destOrd="0" presId="urn:microsoft.com/office/officeart/2005/8/layout/hChevron3"/>
    <dgm:cxn modelId="{49810192-B12A-4031-BC63-56CFC51C2692}" srcId="{BB371EF2-2F66-4E58-A9EA-0443F980BBF2}" destId="{948505DD-D3A0-4904-B1A9-87EC0F6E9F8C}" srcOrd="2" destOrd="0" parTransId="{EC37D510-9C64-4E8B-B593-830BCBE44BFA}" sibTransId="{0FD74C00-3E84-4841-9CAF-9BCD6F73E63B}"/>
    <dgm:cxn modelId="{9BCF269A-2190-4740-8E02-D1632910C290}" srcId="{BB371EF2-2F66-4E58-A9EA-0443F980BBF2}" destId="{BE6012E0-E376-4B4B-93B1-F5ECD3CBCE02}" srcOrd="0" destOrd="0" parTransId="{ADB9A8EF-6078-4274-A6BA-5A0258134CFC}" sibTransId="{94AD6A2D-79E0-49C6-ACE5-F6171F7807B1}"/>
    <dgm:cxn modelId="{BA8CD2F1-52CA-4C52-A496-666CE907BD3E}" type="presOf" srcId="{948505DD-D3A0-4904-B1A9-87EC0F6E9F8C}" destId="{09756B12-E377-43AC-BB2F-DD2DFA0DAE81}" srcOrd="0" destOrd="0" presId="urn:microsoft.com/office/officeart/2005/8/layout/hChevron3"/>
    <dgm:cxn modelId="{7F148DE3-C50B-4EC2-8096-422E87750484}" type="presParOf" srcId="{DB991A96-BC45-4E21-A2B6-4D9D565CC97A}" destId="{8C420C52-2A66-44B8-9481-04C85A15AB4D}" srcOrd="0" destOrd="0" presId="urn:microsoft.com/office/officeart/2005/8/layout/hChevron3"/>
    <dgm:cxn modelId="{D4763DBF-ABBC-4C9E-BF60-2B8734BA174F}" type="presParOf" srcId="{DB991A96-BC45-4E21-A2B6-4D9D565CC97A}" destId="{007CF8A9-DD50-400B-87FD-9A4F9C8100B7}" srcOrd="1" destOrd="0" presId="urn:microsoft.com/office/officeart/2005/8/layout/hChevron3"/>
    <dgm:cxn modelId="{A88756E1-A1D3-4389-A95B-6D6A9EB07795}" type="presParOf" srcId="{DB991A96-BC45-4E21-A2B6-4D9D565CC97A}" destId="{862A15E7-6103-4111-9664-515D96FA23AC}" srcOrd="2" destOrd="0" presId="urn:microsoft.com/office/officeart/2005/8/layout/hChevron3"/>
    <dgm:cxn modelId="{A5F09B95-ABB8-4499-A804-98FB3A391890}" type="presParOf" srcId="{DB991A96-BC45-4E21-A2B6-4D9D565CC97A}" destId="{A16249F0-2511-40B8-8457-1DA533C84FBB}" srcOrd="3" destOrd="0" presId="urn:microsoft.com/office/officeart/2005/8/layout/hChevron3"/>
    <dgm:cxn modelId="{90C940B4-0235-4EBE-8924-6C50827C109A}" type="presParOf" srcId="{DB991A96-BC45-4E21-A2B6-4D9D565CC97A}" destId="{09756B12-E377-43AC-BB2F-DD2DFA0DAE81}" srcOrd="4"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20C52-2A66-44B8-9481-04C85A15AB4D}">
      <dsp:nvSpPr>
        <dsp:cNvPr id="0" name=""/>
        <dsp:cNvSpPr/>
      </dsp:nvSpPr>
      <dsp:spPr>
        <a:xfrm>
          <a:off x="0" y="0"/>
          <a:ext cx="2649548" cy="455652"/>
        </a:xfrm>
        <a:prstGeom prst="homePlat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l" defTabSz="1066800">
            <a:lnSpc>
              <a:spcPct val="90000"/>
            </a:lnSpc>
            <a:spcBef>
              <a:spcPct val="0"/>
            </a:spcBef>
            <a:spcAft>
              <a:spcPct val="35000"/>
            </a:spcAft>
            <a:buNone/>
          </a:pPr>
          <a:endParaRPr lang="en-US" sz="2400" b="1" kern="1200" dirty="0"/>
        </a:p>
      </dsp:txBody>
      <dsp:txXfrm>
        <a:off x="0" y="0"/>
        <a:ext cx="2535635" cy="455652"/>
      </dsp:txXfrm>
    </dsp:sp>
    <dsp:sp modelId="{862A15E7-6103-4111-9664-515D96FA23AC}">
      <dsp:nvSpPr>
        <dsp:cNvPr id="0" name=""/>
        <dsp:cNvSpPr/>
      </dsp:nvSpPr>
      <dsp:spPr>
        <a:xfrm>
          <a:off x="1936271" y="0"/>
          <a:ext cx="4310482" cy="455652"/>
        </a:xfrm>
        <a:prstGeom prst="chevron">
          <a:avLst/>
        </a:prstGeom>
        <a:solidFill>
          <a:schemeClr val="accent5">
            <a:hueOff val="-4513455"/>
            <a:satOff val="3629"/>
            <a:lumOff val="607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2164097" y="0"/>
        <a:ext cx="3854830" cy="455652"/>
      </dsp:txXfrm>
    </dsp:sp>
    <dsp:sp modelId="{09756B12-E377-43AC-BB2F-DD2DFA0DAE81}">
      <dsp:nvSpPr>
        <dsp:cNvPr id="0" name=""/>
        <dsp:cNvSpPr/>
      </dsp:nvSpPr>
      <dsp:spPr>
        <a:xfrm>
          <a:off x="5529136" y="0"/>
          <a:ext cx="3582068" cy="455652"/>
        </a:xfrm>
        <a:prstGeom prst="chevron">
          <a:avLst/>
        </a:prstGeom>
        <a:solidFill>
          <a:schemeClr val="accent5">
            <a:hueOff val="-9026910"/>
            <a:satOff val="7259"/>
            <a:lumOff val="12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5756962" y="0"/>
        <a:ext cx="3126416" cy="45565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64628C6-C001-3C48-A89D-5E0EAAF80D10}"/>
              </a:ext>
            </a:extLst>
          </p:cNvPr>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8511C4F5-4851-0040-A15D-972D97DA21B4}"/>
              </a:ext>
            </a:extLst>
          </p:cNvPr>
          <p:cNvSpPr>
            <a:spLocks noGrp="1"/>
          </p:cNvSpPr>
          <p:nvPr>
            <p:ph type="dt" sz="quarter" idx="1"/>
          </p:nvPr>
        </p:nvSpPr>
        <p:spPr>
          <a:xfrm>
            <a:off x="3976333" y="0"/>
            <a:ext cx="3041968" cy="466912"/>
          </a:xfrm>
          <a:prstGeom prst="rect">
            <a:avLst/>
          </a:prstGeom>
        </p:spPr>
        <p:txBody>
          <a:bodyPr vert="horz" lIns="93287" tIns="46644" rIns="93287" bIns="46644" rtlCol="0"/>
          <a:lstStyle>
            <a:lvl1pPr algn="r">
              <a:defRPr sz="1200"/>
            </a:lvl1pPr>
          </a:lstStyle>
          <a:p>
            <a:fld id="{3BBDDB01-5B30-6D49-B3BF-6E9495FA828C}" type="datetimeFigureOut">
              <a:rPr kumimoji="1" lang="zh-CN" altLang="en-US" smtClean="0"/>
              <a:t>2019/1/26</a:t>
            </a:fld>
            <a:endParaRPr kumimoji="1" lang="zh-CN" altLang="en-US"/>
          </a:p>
        </p:txBody>
      </p:sp>
      <p:sp>
        <p:nvSpPr>
          <p:cNvPr id="4" name="页脚占位符 3">
            <a:extLst>
              <a:ext uri="{FF2B5EF4-FFF2-40B4-BE49-F238E27FC236}">
                <a16:creationId xmlns:a16="http://schemas.microsoft.com/office/drawing/2014/main" id="{B8C43CA8-DC7F-D343-A4B7-DD6DE245C462}"/>
              </a:ext>
            </a:extLst>
          </p:cNvPr>
          <p:cNvSpPr>
            <a:spLocks noGrp="1"/>
          </p:cNvSpPr>
          <p:nvPr>
            <p:ph type="ftr" sz="quarter" idx="2"/>
          </p:nvPr>
        </p:nvSpPr>
        <p:spPr>
          <a:xfrm>
            <a:off x="0" y="8839014"/>
            <a:ext cx="3041968" cy="466911"/>
          </a:xfrm>
          <a:prstGeom prst="rect">
            <a:avLst/>
          </a:prstGeom>
        </p:spPr>
        <p:txBody>
          <a:bodyPr vert="horz" lIns="93287" tIns="46644" rIns="93287" bIns="46644"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06EA1CF-FB0C-724C-863A-82B13B6660D0}"/>
              </a:ext>
            </a:extLst>
          </p:cNvPr>
          <p:cNvSpPr>
            <a:spLocks noGrp="1"/>
          </p:cNvSpPr>
          <p:nvPr>
            <p:ph type="sldNum" sz="quarter" idx="3"/>
          </p:nvPr>
        </p:nvSpPr>
        <p:spPr>
          <a:xfrm>
            <a:off x="3976333" y="8839014"/>
            <a:ext cx="3041968" cy="466911"/>
          </a:xfrm>
          <a:prstGeom prst="rect">
            <a:avLst/>
          </a:prstGeom>
        </p:spPr>
        <p:txBody>
          <a:bodyPr vert="horz" lIns="93287" tIns="46644" rIns="93287" bIns="46644" rtlCol="0" anchor="b"/>
          <a:lstStyle>
            <a:lvl1pPr algn="r">
              <a:defRPr sz="1200"/>
            </a:lvl1pPr>
          </a:lstStyle>
          <a:p>
            <a:fld id="{468C81AF-368C-5547-9F31-EAA1C8D8E357}" type="slidenum">
              <a:rPr kumimoji="1" lang="zh-CN" altLang="en-US" smtClean="0"/>
              <a:t>‹#›</a:t>
            </a:fld>
            <a:endParaRPr kumimoji="1" lang="zh-CN" altLang="en-US"/>
          </a:p>
        </p:txBody>
      </p:sp>
    </p:spTree>
    <p:extLst>
      <p:ext uri="{BB962C8B-B14F-4D97-AF65-F5344CB8AC3E}">
        <p14:creationId xmlns:p14="http://schemas.microsoft.com/office/powerpoint/2010/main" val="3754636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1968" cy="466912"/>
          </a:xfrm>
          <a:prstGeom prst="rect">
            <a:avLst/>
          </a:prstGeom>
        </p:spPr>
        <p:txBody>
          <a:bodyPr vert="horz" lIns="93287" tIns="46644" rIns="93287" bIns="46644" rtlCol="0"/>
          <a:lstStyle>
            <a:lvl1pPr algn="l">
              <a:defRPr sz="1200"/>
            </a:lvl1pPr>
          </a:lstStyle>
          <a:p>
            <a:endParaRPr lang="en-US"/>
          </a:p>
        </p:txBody>
      </p:sp>
      <p:sp>
        <p:nvSpPr>
          <p:cNvPr id="3" name="Date Placeholder 2"/>
          <p:cNvSpPr>
            <a:spLocks noGrp="1"/>
          </p:cNvSpPr>
          <p:nvPr>
            <p:ph type="dt" idx="1"/>
          </p:nvPr>
        </p:nvSpPr>
        <p:spPr>
          <a:xfrm>
            <a:off x="3976333" y="0"/>
            <a:ext cx="3041968" cy="466912"/>
          </a:xfrm>
          <a:prstGeom prst="rect">
            <a:avLst/>
          </a:prstGeom>
        </p:spPr>
        <p:txBody>
          <a:bodyPr vert="horz" lIns="93287" tIns="46644" rIns="93287" bIns="46644" rtlCol="0"/>
          <a:lstStyle>
            <a:lvl1pPr algn="r">
              <a:defRPr sz="1200"/>
            </a:lvl1pPr>
          </a:lstStyle>
          <a:p>
            <a:fld id="{72521DF2-47DF-4264-8CAA-A47D3636350F}" type="datetimeFigureOut">
              <a:rPr lang="en-US" smtClean="0"/>
              <a:t>1/26/2019</a:t>
            </a:fld>
            <a:endParaRPr lang="en-US"/>
          </a:p>
        </p:txBody>
      </p:sp>
      <p:sp>
        <p:nvSpPr>
          <p:cNvPr id="4" name="Slide Image Placeholder 3"/>
          <p:cNvSpPr>
            <a:spLocks noGrp="1" noRot="1" noChangeAspect="1"/>
          </p:cNvSpPr>
          <p:nvPr>
            <p:ph type="sldImg" idx="2"/>
          </p:nvPr>
        </p:nvSpPr>
        <p:spPr>
          <a:xfrm>
            <a:off x="1416050" y="1163638"/>
            <a:ext cx="4187825" cy="3140075"/>
          </a:xfrm>
          <a:prstGeom prst="rect">
            <a:avLst/>
          </a:prstGeom>
          <a:noFill/>
          <a:ln w="12700">
            <a:solidFill>
              <a:prstClr val="black"/>
            </a:solidFill>
          </a:ln>
        </p:spPr>
        <p:txBody>
          <a:bodyPr vert="horz" lIns="93287" tIns="46644" rIns="93287" bIns="46644" rtlCol="0" anchor="ctr"/>
          <a:lstStyle/>
          <a:p>
            <a:endParaRPr lang="en-US"/>
          </a:p>
        </p:txBody>
      </p:sp>
      <p:sp>
        <p:nvSpPr>
          <p:cNvPr id="5" name="Notes Placeholder 4"/>
          <p:cNvSpPr>
            <a:spLocks noGrp="1"/>
          </p:cNvSpPr>
          <p:nvPr>
            <p:ph type="body" sz="quarter" idx="3"/>
          </p:nvPr>
        </p:nvSpPr>
        <p:spPr>
          <a:xfrm>
            <a:off x="701993" y="4478476"/>
            <a:ext cx="5615940" cy="3664208"/>
          </a:xfrm>
          <a:prstGeom prst="rect">
            <a:avLst/>
          </a:prstGeom>
        </p:spPr>
        <p:txBody>
          <a:bodyPr vert="horz" lIns="93287" tIns="46644" rIns="93287" bIns="46644"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39014"/>
            <a:ext cx="3041968" cy="466911"/>
          </a:xfrm>
          <a:prstGeom prst="rect">
            <a:avLst/>
          </a:prstGeom>
        </p:spPr>
        <p:txBody>
          <a:bodyPr vert="horz" lIns="93287" tIns="46644" rIns="93287" bIns="46644" rtlCol="0" anchor="b"/>
          <a:lstStyle>
            <a:lvl1pPr algn="l">
              <a:defRPr sz="1200"/>
            </a:lvl1pPr>
          </a:lstStyle>
          <a:p>
            <a:endParaRPr lang="en-US"/>
          </a:p>
        </p:txBody>
      </p:sp>
      <p:sp>
        <p:nvSpPr>
          <p:cNvPr id="7" name="Slide Number Placeholder 6"/>
          <p:cNvSpPr>
            <a:spLocks noGrp="1"/>
          </p:cNvSpPr>
          <p:nvPr>
            <p:ph type="sldNum" sz="quarter" idx="5"/>
          </p:nvPr>
        </p:nvSpPr>
        <p:spPr>
          <a:xfrm>
            <a:off x="3976333" y="8839014"/>
            <a:ext cx="3041968" cy="466911"/>
          </a:xfrm>
          <a:prstGeom prst="rect">
            <a:avLst/>
          </a:prstGeom>
        </p:spPr>
        <p:txBody>
          <a:bodyPr vert="horz" lIns="93287" tIns="46644" rIns="93287" bIns="46644" rtlCol="0" anchor="b"/>
          <a:lstStyle>
            <a:lvl1pPr algn="r">
              <a:defRPr sz="1200"/>
            </a:lvl1pPr>
          </a:lstStyle>
          <a:p>
            <a:fld id="{9EFD3A09-63B1-44AE-B9FA-FA0E7782E666}" type="slidenum">
              <a:rPr lang="en-US" smtClean="0"/>
              <a:t>‹#›</a:t>
            </a:fld>
            <a:endParaRPr lang="en-US"/>
          </a:p>
        </p:txBody>
      </p:sp>
    </p:spTree>
    <p:extLst>
      <p:ext uri="{BB962C8B-B14F-4D97-AF65-F5344CB8AC3E}">
        <p14:creationId xmlns:p14="http://schemas.microsoft.com/office/powerpoint/2010/main" val="67216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sec</a:t>
            </a:r>
          </a:p>
          <a:p>
            <a:endParaRPr lang="en-US" dirty="0"/>
          </a:p>
          <a:p>
            <a:r>
              <a:rPr lang="en-US" dirty="0"/>
              <a:t>Today I’m going to talk about my research </a:t>
            </a:r>
          </a:p>
          <a:p>
            <a:endParaRPr lang="en-US" dirty="0"/>
          </a:p>
          <a:p>
            <a:r>
              <a:rPr lang="en-US" dirty="0"/>
              <a:t>about</a:t>
            </a:r>
          </a:p>
          <a:p>
            <a:endParaRPr lang="en-US" dirty="0"/>
          </a:p>
          <a:p>
            <a:r>
              <a:rPr lang="en-US" dirty="0">
                <a:solidFill>
                  <a:schemeClr val="accent1"/>
                </a:solidFill>
              </a:rPr>
              <a:t>Simulation of </a:t>
            </a:r>
            <a:br>
              <a:rPr lang="en-US" dirty="0">
                <a:solidFill>
                  <a:schemeClr val="accent1"/>
                </a:solidFill>
              </a:rPr>
            </a:br>
            <a:r>
              <a:rPr lang="en-US" dirty="0">
                <a:solidFill>
                  <a:schemeClr val="accent1"/>
                </a:solidFill>
              </a:rPr>
              <a:t>Concrete Cracking Pattern and </a:t>
            </a:r>
            <a:br>
              <a:rPr lang="en-US" dirty="0">
                <a:solidFill>
                  <a:schemeClr val="accent1"/>
                </a:solidFill>
              </a:rPr>
            </a:br>
            <a:r>
              <a:rPr lang="en-US" dirty="0">
                <a:solidFill>
                  <a:schemeClr val="accent1"/>
                </a:solidFill>
              </a:rPr>
              <a:t>Residual Mechanical Properties for ASR and DEF Expansion</a:t>
            </a:r>
            <a:endParaRPr lang="en-US" dirty="0"/>
          </a:p>
        </p:txBody>
      </p:sp>
      <p:sp>
        <p:nvSpPr>
          <p:cNvPr id="4" name="Slide Number Placeholder 3"/>
          <p:cNvSpPr>
            <a:spLocks noGrp="1"/>
          </p:cNvSpPr>
          <p:nvPr>
            <p:ph type="sldNum" sz="quarter" idx="5"/>
          </p:nvPr>
        </p:nvSpPr>
        <p:spPr/>
        <p:txBody>
          <a:bodyPr/>
          <a:lstStyle/>
          <a:p>
            <a:fld id="{9EFD3A09-63B1-44AE-B9FA-FA0E7782E666}" type="slidenum">
              <a:rPr lang="en-US" smtClean="0"/>
              <a:t>1</a:t>
            </a:fld>
            <a:endParaRPr lang="en-US"/>
          </a:p>
        </p:txBody>
      </p:sp>
    </p:spTree>
    <p:extLst>
      <p:ext uri="{BB962C8B-B14F-4D97-AF65-F5344CB8AC3E}">
        <p14:creationId xmlns:p14="http://schemas.microsoft.com/office/powerpoint/2010/main" val="31049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32871">
              <a:defRPr/>
            </a:pPr>
            <a:r>
              <a:rPr kumimoji="1" lang="en-US" altLang="zh-CN" dirty="0"/>
              <a:t>20 sec</a:t>
            </a:r>
          </a:p>
          <a:p>
            <a:endParaRPr kumimoji="1" lang="en-US" altLang="zh-CN" dirty="0"/>
          </a:p>
          <a:p>
            <a:r>
              <a:rPr kumimoji="1" lang="en-US" altLang="zh-CN" dirty="0"/>
              <a:t>By comparing them with the ASR cracks in reality, we can see that the characteristic map cracking pattern is well presented,</a:t>
            </a:r>
          </a:p>
          <a:p>
            <a:endParaRPr kumimoji="1" lang="en-US" altLang="zh-CN" dirty="0"/>
          </a:p>
          <a:p>
            <a:r>
              <a:rPr kumimoji="1" lang="en-US" altLang="zh-CN" dirty="0"/>
              <a:t>With more reactive ASR aggregate in the model, the expansion will be more well distributed, showing more compact cracking pattern in the surface.</a:t>
            </a:r>
          </a:p>
        </p:txBody>
      </p:sp>
      <p:sp>
        <p:nvSpPr>
          <p:cNvPr id="4" name="灯片编号占位符 3"/>
          <p:cNvSpPr>
            <a:spLocks noGrp="1"/>
          </p:cNvSpPr>
          <p:nvPr>
            <p:ph type="sldNum" sz="quarter" idx="5"/>
          </p:nvPr>
        </p:nvSpPr>
        <p:spPr/>
        <p:txBody>
          <a:bodyPr/>
          <a:lstStyle/>
          <a:p>
            <a:fld id="{9EFD3A09-63B1-44AE-B9FA-FA0E7782E666}" type="slidenum">
              <a:rPr lang="en-US" smtClean="0"/>
              <a:t>10</a:t>
            </a:fld>
            <a:endParaRPr lang="en-US"/>
          </a:p>
        </p:txBody>
      </p:sp>
    </p:spTree>
    <p:extLst>
      <p:ext uri="{BB962C8B-B14F-4D97-AF65-F5344CB8AC3E}">
        <p14:creationId xmlns:p14="http://schemas.microsoft.com/office/powerpoint/2010/main" val="2786702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70 sec</a:t>
            </a:r>
          </a:p>
          <a:p>
            <a:endParaRPr lang="en-US" dirty="0"/>
          </a:p>
          <a:p>
            <a:r>
              <a:rPr lang="en-US" dirty="0"/>
              <a:t>Next, we will go into the expansion of DEF</a:t>
            </a:r>
          </a:p>
          <a:p>
            <a:endParaRPr lang="en-US" dirty="0"/>
          </a:p>
          <a:p>
            <a:r>
              <a:rPr lang="en-US" dirty="0"/>
              <a:t>(CLICK)</a:t>
            </a:r>
          </a:p>
          <a:p>
            <a:endParaRPr lang="en-US" dirty="0"/>
          </a:p>
          <a:p>
            <a:r>
              <a:rPr lang="en-US" dirty="0"/>
              <a:t>As we all know that DEF expansion is caused by High curing Temperature,</a:t>
            </a:r>
          </a:p>
          <a:p>
            <a:endParaRPr lang="en-US" dirty="0"/>
          </a:p>
          <a:p>
            <a:pPr defTabSz="932871"/>
            <a:r>
              <a:rPr lang="en-US" dirty="0"/>
              <a:t>The temperature of specimen during steam curing is recorded in research of DEF damaged railway sleepers.</a:t>
            </a:r>
          </a:p>
          <a:p>
            <a:pPr defTabSz="932871"/>
            <a:endParaRPr lang="en-US" dirty="0"/>
          </a:p>
          <a:p>
            <a:pPr defTabSz="932871"/>
            <a:r>
              <a:rPr lang="en-US" dirty="0"/>
              <a:t>(CLICK)</a:t>
            </a:r>
          </a:p>
          <a:p>
            <a:pPr defTabSz="932871"/>
            <a:endParaRPr lang="en-US" dirty="0"/>
          </a:p>
          <a:p>
            <a:r>
              <a:rPr lang="en-US" dirty="0"/>
              <a:t>When the outer temperature is ideal, </a:t>
            </a:r>
          </a:p>
          <a:p>
            <a:endParaRPr lang="en-US" dirty="0"/>
          </a:p>
          <a:p>
            <a:r>
              <a:rPr lang="en-US" dirty="0"/>
              <a:t>The inner part temperature can be significantly higher.</a:t>
            </a:r>
          </a:p>
          <a:p>
            <a:endParaRPr lang="en-US" dirty="0"/>
          </a:p>
          <a:p>
            <a:r>
              <a:rPr lang="en-US" dirty="0"/>
              <a:t>(CLICK)</a:t>
            </a:r>
          </a:p>
          <a:p>
            <a:endParaRPr lang="en-US" dirty="0"/>
          </a:p>
          <a:p>
            <a:r>
              <a:rPr lang="en-US" dirty="0"/>
              <a:t>The inner part of structure should suffer more from DEF expansion</a:t>
            </a:r>
          </a:p>
          <a:p>
            <a:pPr defTabSz="932871">
              <a:defRPr/>
            </a:pPr>
            <a:endParaRPr lang="en-US" altLang="zh-CN" dirty="0"/>
          </a:p>
          <a:p>
            <a:pPr defTabSz="932871">
              <a:defRPr/>
            </a:pPr>
            <a:r>
              <a:rPr lang="en-US" altLang="zh-CN" dirty="0"/>
              <a:t>So here different range of DEF expansion intensified zone is set</a:t>
            </a:r>
          </a:p>
          <a:p>
            <a:pPr defTabSz="932871">
              <a:defRPr/>
            </a:pPr>
            <a:endParaRPr lang="en-US" altLang="zh-CN" dirty="0"/>
          </a:p>
          <a:p>
            <a:pPr defTabSz="932871">
              <a:defRPr/>
            </a:pPr>
            <a:r>
              <a:rPr lang="en-US" altLang="zh-CN" dirty="0"/>
              <a:t>From 50 by 50 by 50mm inside to uniformly overall expansion, for comparing</a:t>
            </a:r>
          </a:p>
        </p:txBody>
      </p:sp>
      <p:sp>
        <p:nvSpPr>
          <p:cNvPr id="4" name="Slide Number Placeholder 3"/>
          <p:cNvSpPr>
            <a:spLocks noGrp="1"/>
          </p:cNvSpPr>
          <p:nvPr>
            <p:ph type="sldNum" sz="quarter" idx="5"/>
          </p:nvPr>
        </p:nvSpPr>
        <p:spPr/>
        <p:txBody>
          <a:bodyPr/>
          <a:lstStyle/>
          <a:p>
            <a:fld id="{0CBC1E91-D357-423E-84B8-4E1425658DBE}" type="slidenum">
              <a:rPr lang="en-US" smtClean="0"/>
              <a:t>11</a:t>
            </a:fld>
            <a:endParaRPr lang="en-US"/>
          </a:p>
        </p:txBody>
      </p:sp>
    </p:spTree>
    <p:extLst>
      <p:ext uri="{BB962C8B-B14F-4D97-AF65-F5344CB8AC3E}">
        <p14:creationId xmlns:p14="http://schemas.microsoft.com/office/powerpoint/2010/main" val="4283484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15 sec</a:t>
            </a:r>
          </a:p>
          <a:p>
            <a:endParaRPr kumimoji="1" lang="en-US" altLang="zh-CN" dirty="0"/>
          </a:p>
          <a:p>
            <a:r>
              <a:rPr kumimoji="1" lang="en-US" altLang="zh-CN" dirty="0"/>
              <a:t>And here we can see,</a:t>
            </a:r>
          </a:p>
          <a:p>
            <a:endParaRPr kumimoji="1" lang="en-US" altLang="zh-CN" dirty="0"/>
          </a:p>
          <a:p>
            <a:r>
              <a:rPr kumimoji="1" lang="en-US" altLang="zh-CN" dirty="0"/>
              <a:t>(CLICK)</a:t>
            </a:r>
          </a:p>
          <a:p>
            <a:endParaRPr kumimoji="1" lang="en-US" altLang="zh-CN" dirty="0"/>
          </a:p>
          <a:p>
            <a:pPr defTabSz="932871">
              <a:defRPr/>
            </a:pPr>
            <a:r>
              <a:rPr kumimoji="1" lang="en-US" altLang="zh-CN" dirty="0"/>
              <a:t>While the uniformed overall expansion does not show crack</a:t>
            </a:r>
          </a:p>
          <a:p>
            <a:endParaRPr kumimoji="1" lang="en-US" altLang="zh-CN" dirty="0"/>
          </a:p>
          <a:p>
            <a:r>
              <a:rPr kumimoji="1" lang="en-US" altLang="zh-CN" dirty="0"/>
              <a:t>map cracking patterns are shown in all center intensified cases, </a:t>
            </a:r>
          </a:p>
          <a:p>
            <a:endParaRPr kumimoji="1" lang="en-US" altLang="zh-CN" dirty="0"/>
          </a:p>
          <a:p>
            <a:r>
              <a:rPr kumimoji="1" lang="en-US" altLang="zh-CN" dirty="0"/>
              <a:t>(CLICK)</a:t>
            </a:r>
          </a:p>
          <a:p>
            <a:endParaRPr kumimoji="1" lang="en-US" altLang="zh-CN" dirty="0"/>
          </a:p>
          <a:p>
            <a:r>
              <a:rPr kumimoji="1" lang="en-US" altLang="zh-CN" dirty="0"/>
              <a:t>Which is pretty close to the experimental results.</a:t>
            </a:r>
          </a:p>
          <a:p>
            <a:endParaRPr kumimoji="1" lang="en-US" altLang="zh-CN" dirty="0"/>
          </a:p>
          <a:p>
            <a:endParaRPr kumimoji="1" lang="en-US" altLang="zh-CN" dirty="0"/>
          </a:p>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12</a:t>
            </a:fld>
            <a:endParaRPr lang="en-US"/>
          </a:p>
        </p:txBody>
      </p:sp>
    </p:spTree>
    <p:extLst>
      <p:ext uri="{BB962C8B-B14F-4D97-AF65-F5344CB8AC3E}">
        <p14:creationId xmlns:p14="http://schemas.microsoft.com/office/powerpoint/2010/main" val="24167438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Next, </a:t>
            </a:r>
            <a:r>
              <a:rPr lang="en-US" dirty="0" err="1"/>
              <a:t>uni</a:t>
            </a:r>
            <a:r>
              <a:rPr lang="en-US" dirty="0"/>
              <a:t>-axial compressive test is carried out on expanded models</a:t>
            </a:r>
          </a:p>
          <a:p>
            <a:endParaRPr lang="en-US" dirty="0"/>
          </a:p>
          <a:p>
            <a:r>
              <a:rPr lang="en-US" dirty="0"/>
              <a:t>Firstly, ASR</a:t>
            </a:r>
          </a:p>
          <a:p>
            <a:endParaRPr lang="en-US" dirty="0"/>
          </a:p>
          <a:p>
            <a:r>
              <a:rPr lang="en-US" dirty="0"/>
              <a:t>for model with 30% coarse aggregates, </a:t>
            </a:r>
          </a:p>
          <a:p>
            <a:endParaRPr lang="en-US" dirty="0"/>
          </a:p>
          <a:p>
            <a:r>
              <a:rPr lang="en-US" dirty="0"/>
              <a:t>ASR reactive percentage are 25% and 75%, separately,</a:t>
            </a:r>
          </a:p>
          <a:p>
            <a:endParaRPr lang="en-US" dirty="0"/>
          </a:p>
          <a:p>
            <a:r>
              <a:rPr lang="en-US" dirty="0"/>
              <a:t>The compressive strength both gradually decreasing as increasing the global expansion.</a:t>
            </a:r>
          </a:p>
          <a:p>
            <a:endParaRPr lang="en-US" dirty="0"/>
          </a:p>
          <a:p>
            <a:r>
              <a:rPr lang="en-US" dirty="0"/>
              <a:t>This losses is also close to some of the experimental results.</a:t>
            </a:r>
          </a:p>
          <a:p>
            <a:endParaRPr lang="en-US" dirty="0"/>
          </a:p>
          <a:p>
            <a:r>
              <a:rPr lang="en-US" dirty="0"/>
              <a:t>While if compare 25% ASR reactive with 75% ones,</a:t>
            </a:r>
          </a:p>
          <a:p>
            <a:endParaRPr lang="en-US" dirty="0"/>
          </a:p>
          <a:p>
            <a:r>
              <a:rPr lang="en-US" dirty="0"/>
              <a:t>At same expansion Compressive strength generally lower by 20%</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13</a:t>
            </a:fld>
            <a:endParaRPr lang="en-US"/>
          </a:p>
        </p:txBody>
      </p:sp>
    </p:spTree>
    <p:extLst>
      <p:ext uri="{BB962C8B-B14F-4D97-AF65-F5344CB8AC3E}">
        <p14:creationId xmlns:p14="http://schemas.microsoft.com/office/powerpoint/2010/main" val="33857641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30sec</a:t>
            </a:r>
          </a:p>
          <a:p>
            <a:endParaRPr lang="en-US" dirty="0"/>
          </a:p>
          <a:p>
            <a:r>
              <a:rPr lang="en-US" dirty="0"/>
              <a:t>However,  in DEF cases, </a:t>
            </a:r>
          </a:p>
          <a:p>
            <a:endParaRPr lang="en-US" dirty="0"/>
          </a:p>
          <a:p>
            <a:r>
              <a:rPr lang="en-US" dirty="0"/>
              <a:t>though changing the inner zone where expansion intensified significant changed the cracking behavior,</a:t>
            </a:r>
          </a:p>
          <a:p>
            <a:endParaRPr lang="en-US" dirty="0"/>
          </a:p>
          <a:p>
            <a:r>
              <a:rPr lang="en-US" dirty="0"/>
              <a:t>The residual capacity in all three series of cases are very close.</a:t>
            </a:r>
          </a:p>
          <a:p>
            <a:endParaRPr lang="en-US" dirty="0"/>
          </a:p>
          <a:p>
            <a:r>
              <a:rPr lang="en-US" dirty="0"/>
              <a:t>(CLICK)</a:t>
            </a:r>
          </a:p>
          <a:p>
            <a:endParaRPr lang="en-US" dirty="0"/>
          </a:p>
          <a:p>
            <a:r>
              <a:rPr lang="en-US" dirty="0"/>
              <a:t>Uniformed expansion case, with no localized large crack, also having sever losses in compressive strength.</a:t>
            </a:r>
          </a:p>
          <a:p>
            <a:endParaRPr lang="en-US" dirty="0"/>
          </a:p>
          <a:p>
            <a:r>
              <a:rPr lang="en-US" dirty="0"/>
              <a:t>(CLICK)</a:t>
            </a:r>
          </a:p>
          <a:p>
            <a:endParaRPr lang="en-US" dirty="0"/>
          </a:p>
          <a:p>
            <a:r>
              <a:rPr lang="en-US" dirty="0"/>
              <a:t>This, however, is consistent with the experimental result of Indian railway,</a:t>
            </a:r>
          </a:p>
          <a:p>
            <a:endParaRPr lang="en-US" dirty="0"/>
          </a:p>
          <a:p>
            <a:r>
              <a:rPr lang="en-US" dirty="0"/>
              <a:t>Where inner part showing no localized large crack also loss compressive strength due to DEF expansion.</a:t>
            </a:r>
          </a:p>
        </p:txBody>
      </p:sp>
      <p:sp>
        <p:nvSpPr>
          <p:cNvPr id="4" name="Slide Number Placeholder 3"/>
          <p:cNvSpPr>
            <a:spLocks noGrp="1"/>
          </p:cNvSpPr>
          <p:nvPr>
            <p:ph type="sldNum" sz="quarter" idx="5"/>
          </p:nvPr>
        </p:nvSpPr>
        <p:spPr/>
        <p:txBody>
          <a:bodyPr/>
          <a:lstStyle/>
          <a:p>
            <a:fld id="{0CBC1E91-D357-423E-84B8-4E1425658DBE}" type="slidenum">
              <a:rPr lang="en-US" smtClean="0"/>
              <a:t>14</a:t>
            </a:fld>
            <a:endParaRPr lang="en-US"/>
          </a:p>
        </p:txBody>
      </p:sp>
    </p:spTree>
    <p:extLst>
      <p:ext uri="{BB962C8B-B14F-4D97-AF65-F5344CB8AC3E}">
        <p14:creationId xmlns:p14="http://schemas.microsoft.com/office/powerpoint/2010/main" val="463250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80 sec</a:t>
            </a:r>
          </a:p>
          <a:p>
            <a:endParaRPr lang="en-US" dirty="0"/>
          </a:p>
          <a:p>
            <a:r>
              <a:rPr lang="en-US" dirty="0"/>
              <a:t>By cross comparing the simulation result of ASR and DEF</a:t>
            </a:r>
          </a:p>
          <a:p>
            <a:endParaRPr lang="en-US" dirty="0"/>
          </a:p>
          <a:p>
            <a:r>
              <a:rPr lang="en-US" dirty="0"/>
              <a:t>We can see though having similar surface map cracking,</a:t>
            </a:r>
          </a:p>
          <a:p>
            <a:endParaRPr lang="en-US" dirty="0"/>
          </a:p>
          <a:p>
            <a:r>
              <a:rPr lang="en-US" dirty="0"/>
              <a:t>there are still many differences among them,</a:t>
            </a:r>
          </a:p>
          <a:p>
            <a:endParaRPr lang="en-US" dirty="0"/>
          </a:p>
          <a:p>
            <a:r>
              <a:rPr lang="en-US" dirty="0"/>
              <a:t>Such as inner stress distribution</a:t>
            </a:r>
          </a:p>
          <a:p>
            <a:endParaRPr lang="en-US" dirty="0"/>
          </a:p>
          <a:p>
            <a:r>
              <a:rPr lang="en-US" dirty="0"/>
              <a:t>And Crack distribution</a:t>
            </a:r>
          </a:p>
          <a:p>
            <a:endParaRPr lang="en-US" dirty="0"/>
          </a:p>
          <a:p>
            <a:r>
              <a:rPr lang="en-US" dirty="0"/>
              <a:t>(CLICK)</a:t>
            </a:r>
          </a:p>
          <a:p>
            <a:endParaRPr lang="en-US" dirty="0"/>
          </a:p>
          <a:p>
            <a:r>
              <a:rPr lang="en-US" dirty="0"/>
              <a:t>But the residual mechanical properties are not change in the same ratio with changing of global expansion.</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15</a:t>
            </a:fld>
            <a:endParaRPr lang="en-US"/>
          </a:p>
        </p:txBody>
      </p:sp>
    </p:spTree>
    <p:extLst>
      <p:ext uri="{BB962C8B-B14F-4D97-AF65-F5344CB8AC3E}">
        <p14:creationId xmlns:p14="http://schemas.microsoft.com/office/powerpoint/2010/main" val="3514406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However, if comparing the numerical dates of cracked interfaces</a:t>
            </a:r>
          </a:p>
          <a:p>
            <a:endParaRPr lang="en-US" dirty="0"/>
          </a:p>
          <a:p>
            <a:r>
              <a:rPr lang="en-US" dirty="0"/>
              <a:t>General relationships is found between the number of cracked interfaces which larger than 0.01mm and the residual compressive strength.</a:t>
            </a:r>
          </a:p>
          <a:p>
            <a:endParaRPr lang="en-US" dirty="0"/>
          </a:p>
          <a:p>
            <a:r>
              <a:rPr lang="en-US" dirty="0"/>
              <a:t>With grater number of large crack, for here we used 0.01mm, the residual compressive strength almost linearly decreased, in all ASR and DEF cases.</a:t>
            </a:r>
          </a:p>
          <a:p>
            <a:endParaRPr lang="en-US" dirty="0"/>
          </a:p>
          <a:p>
            <a:r>
              <a:rPr lang="en-US" dirty="0"/>
              <a:t>Which implies that the residual compressive strength may not determined by global expansion ratio, but the large cracks generated during the expanding procedure.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16</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80sec</a:t>
            </a:r>
          </a:p>
          <a:p>
            <a:endParaRPr lang="en-US" dirty="0"/>
          </a:p>
          <a:p>
            <a:r>
              <a:rPr lang="en-US" dirty="0"/>
              <a:t>In conclusion, our simulation by RBSM is a suitable choice for ASR and DEF expansion. </a:t>
            </a:r>
          </a:p>
          <a:p>
            <a:endParaRPr lang="en-US" dirty="0"/>
          </a:p>
          <a:p>
            <a:r>
              <a:rPr lang="en-US" dirty="0"/>
              <a:t>In both ASR and DEF case, characteristic map cracking pattern is represented</a:t>
            </a:r>
          </a:p>
          <a:p>
            <a:endParaRPr lang="en-US" dirty="0"/>
          </a:p>
          <a:p>
            <a:r>
              <a:rPr lang="en-US" dirty="0"/>
              <a:t>Damage in compressive strength is simulated and close to some of the experimental results.</a:t>
            </a:r>
          </a:p>
          <a:p>
            <a:endParaRPr lang="en-US" dirty="0"/>
          </a:p>
          <a:p>
            <a:r>
              <a:rPr lang="en-US" dirty="0"/>
              <a:t>By comparing between expensed cases with different mechanism, we can see the residual mechanical properties also changed significantly</a:t>
            </a:r>
          </a:p>
          <a:p>
            <a:endParaRPr lang="en-US" dirty="0"/>
          </a:p>
          <a:p>
            <a:endParaRPr lang="en-US" dirty="0"/>
          </a:p>
          <a:p>
            <a:r>
              <a:rPr lang="en-US" dirty="0"/>
              <a:t>Finally, the relationship between Residual Compressive strength and number of wider cracked interface are confirmed. In same global expansion ratio, with more concentrated crack, loss in mechanical property will be much severe.</a:t>
            </a:r>
          </a:p>
          <a:p>
            <a:endParaRPr lang="en-US" dirty="0"/>
          </a:p>
          <a:p>
            <a:r>
              <a:rPr lang="en-US" dirty="0"/>
              <a:t>And hope this research could help the non-destructive evaluation of ASR and DEF damaged concrete structure, predict their residual capability of serving.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17</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18</a:t>
            </a:fld>
            <a:endParaRPr lang="en-US"/>
          </a:p>
        </p:txBody>
      </p:sp>
    </p:spTree>
    <p:extLst>
      <p:ext uri="{BB962C8B-B14F-4D97-AF65-F5344CB8AC3E}">
        <p14:creationId xmlns:p14="http://schemas.microsoft.com/office/powerpoint/2010/main" val="8497560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30 sec</a:t>
            </a:r>
          </a:p>
          <a:p>
            <a:endParaRPr lang="en-US" dirty="0"/>
          </a:p>
          <a:p>
            <a:r>
              <a:rPr lang="en-US" dirty="0"/>
              <a:t>ASR and DEF, are two common reasons of concrete expansion, </a:t>
            </a:r>
          </a:p>
          <a:p>
            <a:r>
              <a:rPr lang="en-US" dirty="0"/>
              <a:t>actually causing us a lot of troubles</a:t>
            </a:r>
          </a:p>
          <a:p>
            <a:endParaRPr lang="en-US" dirty="0"/>
          </a:p>
          <a:p>
            <a:r>
              <a:rPr lang="en-US" dirty="0"/>
              <a:t>(CLICK)</a:t>
            </a:r>
          </a:p>
          <a:p>
            <a:endParaRPr lang="en-US" dirty="0"/>
          </a:p>
          <a:p>
            <a:r>
              <a:rPr lang="en-US" dirty="0"/>
              <a:t>For example, the ASR damaged reported in Japan and Sweden</a:t>
            </a:r>
          </a:p>
          <a:p>
            <a:endParaRPr lang="en-US" dirty="0"/>
          </a:p>
          <a:p>
            <a:r>
              <a:rPr lang="en-US" dirty="0"/>
              <a:t>(CLICK)</a:t>
            </a:r>
          </a:p>
          <a:p>
            <a:endParaRPr lang="en-US" dirty="0"/>
          </a:p>
          <a:p>
            <a:r>
              <a:rPr lang="en-US" dirty="0"/>
              <a:t>And sever DEF damaged reported in Indian, France and USA</a:t>
            </a:r>
          </a:p>
          <a:p>
            <a:endParaRPr lang="en-US" dirty="0"/>
          </a:p>
          <a:p>
            <a:r>
              <a:rPr lang="en-US" dirty="0"/>
              <a:t>(CLICK)</a:t>
            </a:r>
          </a:p>
          <a:p>
            <a:endParaRPr lang="en-US" dirty="0"/>
          </a:p>
          <a:p>
            <a:r>
              <a:rPr lang="en-US" dirty="0"/>
              <a:t>These two expansion, with very similar cracking pattern</a:t>
            </a:r>
          </a:p>
          <a:p>
            <a:endParaRPr lang="en-US" dirty="0"/>
          </a:p>
          <a:p>
            <a:pPr defTabSz="932871"/>
            <a:r>
              <a:rPr lang="en-US" dirty="0"/>
              <a:t>(CLICK)</a:t>
            </a:r>
          </a:p>
          <a:p>
            <a:pPr defTabSz="932871"/>
            <a:endParaRPr lang="en-US" dirty="0"/>
          </a:p>
          <a:p>
            <a:r>
              <a:rPr lang="en-US" dirty="0"/>
              <a:t>Not only bring us aesthetic concerns,</a:t>
            </a:r>
          </a:p>
          <a:p>
            <a:r>
              <a:rPr lang="en-US" dirty="0"/>
              <a:t>But also damage the residual capacity</a:t>
            </a:r>
          </a:p>
          <a:p>
            <a:r>
              <a:rPr lang="en-US" dirty="0"/>
              <a:t>Finally become a safety issue.</a:t>
            </a:r>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2</a:t>
            </a:fld>
            <a:endParaRPr lang="en-US"/>
          </a:p>
        </p:txBody>
      </p:sp>
    </p:spTree>
    <p:extLst>
      <p:ext uri="{BB962C8B-B14F-4D97-AF65-F5344CB8AC3E}">
        <p14:creationId xmlns:p14="http://schemas.microsoft.com/office/powerpoint/2010/main" val="4291507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sec</a:t>
            </a:r>
          </a:p>
          <a:p>
            <a:endParaRPr lang="en-US" dirty="0"/>
          </a:p>
          <a:p>
            <a:r>
              <a:rPr lang="en-US" dirty="0"/>
              <a:t>Though ASR and DEF both cause increasing in volume, </a:t>
            </a:r>
          </a:p>
          <a:p>
            <a:endParaRPr lang="en-US" dirty="0"/>
          </a:p>
          <a:p>
            <a:r>
              <a:rPr lang="en-US" dirty="0"/>
              <a:t>Their mechanisms are actually different.</a:t>
            </a:r>
          </a:p>
          <a:p>
            <a:endParaRPr lang="en-US" dirty="0"/>
          </a:p>
          <a:p>
            <a:r>
              <a:rPr lang="en-US" dirty="0"/>
              <a:t>Alkali silica reaction, introduce expansion by generate gel between mortar and ASR reactive aggregate</a:t>
            </a:r>
          </a:p>
          <a:p>
            <a:endParaRPr lang="en-US" dirty="0"/>
          </a:p>
          <a:p>
            <a:r>
              <a:rPr lang="en-US" dirty="0"/>
              <a:t>While Delayed Ettringite Formation Expanded in the paste</a:t>
            </a:r>
          </a:p>
          <a:p>
            <a:endParaRPr lang="en-US" dirty="0"/>
          </a:p>
          <a:p>
            <a:r>
              <a:rPr lang="en-US" dirty="0"/>
              <a:t>(CLICK)</a:t>
            </a:r>
          </a:p>
          <a:p>
            <a:endParaRPr lang="en-US" dirty="0"/>
          </a:p>
          <a:p>
            <a:r>
              <a:rPr lang="en-US" dirty="0"/>
              <a:t>Their Cracking Pattern are actually pretty close</a:t>
            </a:r>
          </a:p>
          <a:p>
            <a:endParaRPr lang="en-US" dirty="0"/>
          </a:p>
          <a:p>
            <a:r>
              <a:rPr lang="en-US" dirty="0"/>
              <a:t>(CLICK)</a:t>
            </a:r>
          </a:p>
          <a:p>
            <a:endParaRPr lang="en-US" dirty="0"/>
          </a:p>
          <a:p>
            <a:r>
              <a:rPr lang="en-US" dirty="0"/>
              <a:t>And can both lead to different level of Reduction of Mechanical properties</a:t>
            </a:r>
          </a:p>
          <a:p>
            <a:endParaRPr lang="en-US" dirty="0"/>
          </a:p>
          <a:p>
            <a:endParaRPr lang="en-US" dirty="0"/>
          </a:p>
          <a:p>
            <a:endParaRPr lang="en-US" dirty="0"/>
          </a:p>
          <a:p>
            <a:r>
              <a:rPr lang="en-US" dirty="0"/>
              <a:t>As experiments of ASR and DEF can take years, and the difficulties to analysis these two complicated phenomena quantitively, </a:t>
            </a:r>
          </a:p>
          <a:p>
            <a:endParaRPr lang="en-US" dirty="0"/>
          </a:p>
          <a:p>
            <a:r>
              <a:rPr lang="en-US" dirty="0"/>
              <a:t>Here we use simulation to </a:t>
            </a:r>
            <a:r>
              <a:rPr lang="en-US" dirty="0">
                <a:sym typeface="Wingdings" panose="05000000000000000000" pitchFamily="2" charset="2"/>
              </a:rPr>
              <a:t></a:t>
            </a:r>
            <a:endParaRPr lang="en-US" dirty="0"/>
          </a:p>
          <a:p>
            <a:r>
              <a:rPr lang="en-US" dirty="0"/>
              <a:t> </a:t>
            </a:r>
          </a:p>
        </p:txBody>
      </p:sp>
      <p:sp>
        <p:nvSpPr>
          <p:cNvPr id="4" name="Slide Number Placeholder 3"/>
          <p:cNvSpPr>
            <a:spLocks noGrp="1"/>
          </p:cNvSpPr>
          <p:nvPr>
            <p:ph type="sldNum" sz="quarter" idx="5"/>
          </p:nvPr>
        </p:nvSpPr>
        <p:spPr/>
        <p:txBody>
          <a:bodyPr/>
          <a:lstStyle/>
          <a:p>
            <a:fld id="{9EFD3A09-63B1-44AE-B9FA-FA0E7782E666}" type="slidenum">
              <a:rPr lang="en-US" smtClean="0"/>
              <a:t>3</a:t>
            </a:fld>
            <a:endParaRPr lang="en-US"/>
          </a:p>
        </p:txBody>
      </p:sp>
    </p:spTree>
    <p:extLst>
      <p:ext uri="{BB962C8B-B14F-4D97-AF65-F5344CB8AC3E}">
        <p14:creationId xmlns:p14="http://schemas.microsoft.com/office/powerpoint/2010/main" val="1415904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4</a:t>
            </a:fld>
            <a:endParaRPr lang="en-US"/>
          </a:p>
        </p:txBody>
      </p:sp>
    </p:spTree>
    <p:extLst>
      <p:ext uri="{BB962C8B-B14F-4D97-AF65-F5344CB8AC3E}">
        <p14:creationId xmlns:p14="http://schemas.microsoft.com/office/powerpoint/2010/main" val="2589083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50sec</a:t>
            </a:r>
          </a:p>
          <a:p>
            <a:endParaRPr lang="en-US" dirty="0"/>
          </a:p>
          <a:p>
            <a:r>
              <a:rPr lang="en-US" dirty="0"/>
              <a:t>Represent the ASR and DEF Expansion behavior separately </a:t>
            </a:r>
          </a:p>
          <a:p>
            <a:r>
              <a:rPr lang="en-US" dirty="0"/>
              <a:t>by their expansion Mechanism,</a:t>
            </a:r>
          </a:p>
          <a:p>
            <a:endParaRPr lang="en-US" dirty="0"/>
          </a:p>
          <a:p>
            <a:r>
              <a:rPr lang="en-US" dirty="0"/>
              <a:t>Analysis their expansion behavior, include volume increase, surface crack, inner crack and inner stress condition,</a:t>
            </a:r>
          </a:p>
          <a:p>
            <a:endParaRPr lang="en-US" dirty="0"/>
          </a:p>
          <a:p>
            <a:r>
              <a:rPr lang="en-US" dirty="0"/>
              <a:t>(CLICK)</a:t>
            </a:r>
          </a:p>
          <a:p>
            <a:endParaRPr lang="en-US" dirty="0"/>
          </a:p>
          <a:p>
            <a:r>
              <a:rPr lang="en-US" dirty="0"/>
              <a:t>Then simulate their reaction under Loading,</a:t>
            </a:r>
          </a:p>
          <a:p>
            <a:endParaRPr lang="en-US" dirty="0"/>
          </a:p>
          <a:p>
            <a:r>
              <a:rPr lang="en-US" dirty="0"/>
              <a:t>Obtain residual mechanical properties after expansion.</a:t>
            </a:r>
          </a:p>
          <a:p>
            <a:endParaRPr lang="en-US" dirty="0"/>
          </a:p>
          <a:p>
            <a:r>
              <a:rPr lang="en-US" dirty="0"/>
              <a:t>Related the expansion behavior directly to its Capacity losses,</a:t>
            </a:r>
          </a:p>
          <a:p>
            <a:endParaRPr lang="en-US" dirty="0"/>
          </a:p>
          <a:p>
            <a:r>
              <a:rPr lang="en-US" dirty="0"/>
              <a:t>Finally may helping evaluating structures damaged by expansion which are in using,</a:t>
            </a:r>
          </a:p>
          <a:p>
            <a:endParaRPr lang="en-US" dirty="0"/>
          </a:p>
          <a:p>
            <a:r>
              <a:rPr lang="en-US" dirty="0"/>
              <a:t>Predict their ability and duration of serving.</a:t>
            </a:r>
          </a:p>
          <a:p>
            <a:endParaRPr lang="en-US" dirty="0"/>
          </a:p>
        </p:txBody>
      </p:sp>
      <p:sp>
        <p:nvSpPr>
          <p:cNvPr id="4" name="Slide Number Placeholder 3"/>
          <p:cNvSpPr>
            <a:spLocks noGrp="1"/>
          </p:cNvSpPr>
          <p:nvPr>
            <p:ph type="sldNum" sz="quarter" idx="5"/>
          </p:nvPr>
        </p:nvSpPr>
        <p:spPr/>
        <p:txBody>
          <a:bodyPr/>
          <a:lstStyle/>
          <a:p>
            <a:fld id="{9EFD3A09-63B1-44AE-B9FA-FA0E7782E666}" type="slidenum">
              <a:rPr lang="en-US" smtClean="0"/>
              <a:t>5</a:t>
            </a:fld>
            <a:endParaRPr lang="en-US"/>
          </a:p>
        </p:txBody>
      </p:sp>
    </p:spTree>
    <p:extLst>
      <p:ext uri="{BB962C8B-B14F-4D97-AF65-F5344CB8AC3E}">
        <p14:creationId xmlns:p14="http://schemas.microsoft.com/office/powerpoint/2010/main" val="33561280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60sec</a:t>
            </a:r>
          </a:p>
          <a:p>
            <a:endParaRPr lang="en-US" dirty="0"/>
          </a:p>
          <a:p>
            <a:r>
              <a:rPr lang="en-US" dirty="0"/>
              <a:t>For this object, Rigid Body Spring model is an appropriate method.</a:t>
            </a:r>
          </a:p>
          <a:p>
            <a:endParaRPr lang="en-US" dirty="0"/>
          </a:p>
          <a:p>
            <a:r>
              <a:rPr lang="en-US" dirty="0"/>
              <a:t>Cause it can model aggregate and paste elements separately, </a:t>
            </a:r>
          </a:p>
          <a:p>
            <a:endParaRPr lang="en-US" dirty="0"/>
          </a:p>
          <a:p>
            <a:r>
              <a:rPr lang="en-US" dirty="0"/>
              <a:t>And directly formulate their behavior during expansion. </a:t>
            </a:r>
          </a:p>
          <a:p>
            <a:endParaRPr lang="en-US" dirty="0"/>
          </a:p>
          <a:p>
            <a:r>
              <a:rPr lang="en-US" dirty="0"/>
              <a:t>In previous research, done by Doctor Eddy</a:t>
            </a:r>
          </a:p>
          <a:p>
            <a:endParaRPr lang="en-US" dirty="0"/>
          </a:p>
          <a:p>
            <a:r>
              <a:rPr lang="en-US" dirty="0"/>
              <a:t>RBSM can successfully simulate map surface cracking for ASR,</a:t>
            </a:r>
          </a:p>
          <a:p>
            <a:endParaRPr lang="en-US" dirty="0"/>
          </a:p>
          <a:p>
            <a:r>
              <a:rPr lang="en-US" dirty="0"/>
              <a:t>Here we will improve this method for DEF,</a:t>
            </a:r>
          </a:p>
          <a:p>
            <a:endParaRPr lang="en-US" dirty="0"/>
          </a:p>
          <a:p>
            <a:r>
              <a:rPr lang="en-US" dirty="0"/>
              <a:t>And analysis on Mechanical property losses for both the cases.</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6</a:t>
            </a:fld>
            <a:endParaRPr lang="en-US"/>
          </a:p>
        </p:txBody>
      </p:sp>
    </p:spTree>
    <p:extLst>
      <p:ext uri="{BB962C8B-B14F-4D97-AF65-F5344CB8AC3E}">
        <p14:creationId xmlns:p14="http://schemas.microsoft.com/office/powerpoint/2010/main" val="3865731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416050" y="1163638"/>
            <a:ext cx="4187825" cy="3140075"/>
          </a:xfrm>
        </p:spPr>
      </p:sp>
      <p:sp>
        <p:nvSpPr>
          <p:cNvPr id="3" name="Notes Placeholder 2"/>
          <p:cNvSpPr>
            <a:spLocks noGrp="1"/>
          </p:cNvSpPr>
          <p:nvPr>
            <p:ph type="body" idx="1"/>
          </p:nvPr>
        </p:nvSpPr>
        <p:spPr/>
        <p:txBody>
          <a:bodyPr/>
          <a:lstStyle/>
          <a:p>
            <a:r>
              <a:rPr lang="en-US" dirty="0"/>
              <a:t>50 sec</a:t>
            </a:r>
          </a:p>
          <a:p>
            <a:endParaRPr lang="en-US" dirty="0"/>
          </a:p>
          <a:p>
            <a:r>
              <a:rPr lang="en-US" dirty="0"/>
              <a:t>Here I’ll introduce how our simulation is working.</a:t>
            </a:r>
          </a:p>
          <a:p>
            <a:endParaRPr lang="en-US" dirty="0"/>
          </a:p>
          <a:p>
            <a:r>
              <a:rPr lang="en-US" dirty="0"/>
              <a:t>First, we build 3D model, adding coarse aggregate, and mesh the whole structure into randomized elements.</a:t>
            </a:r>
          </a:p>
          <a:p>
            <a:endParaRPr lang="en-US" dirty="0"/>
          </a:p>
          <a:p>
            <a:r>
              <a:rPr lang="en-US" dirty="0"/>
              <a:t>(CLICK)</a:t>
            </a:r>
          </a:p>
          <a:p>
            <a:endParaRPr lang="en-US" dirty="0"/>
          </a:p>
          <a:p>
            <a:r>
              <a:rPr lang="en-US" dirty="0"/>
              <a:t>Then, the expansion is applied, </a:t>
            </a:r>
          </a:p>
          <a:p>
            <a:endParaRPr lang="en-US" dirty="0"/>
          </a:p>
          <a:p>
            <a:r>
              <a:rPr lang="en-US" dirty="0"/>
              <a:t>For ASR, initial strain is given between ASR reactive aggregate and paste elements,</a:t>
            </a:r>
          </a:p>
          <a:p>
            <a:endParaRPr lang="en-US" dirty="0"/>
          </a:p>
          <a:p>
            <a:r>
              <a:rPr lang="en-US" dirty="0"/>
              <a:t>While for DEF, initial strain is given between paste and paste element</a:t>
            </a:r>
          </a:p>
          <a:p>
            <a:endParaRPr lang="en-US" dirty="0"/>
          </a:p>
          <a:p>
            <a:r>
              <a:rPr lang="en-US" dirty="0"/>
              <a:t>Finally, we go into the </a:t>
            </a:r>
            <a:r>
              <a:rPr lang="en-US" dirty="0" err="1"/>
              <a:t>uni</a:t>
            </a:r>
            <a:r>
              <a:rPr lang="en-US" dirty="0"/>
              <a:t>-axial compressing test, with fixed boundary condition,</a:t>
            </a:r>
          </a:p>
          <a:p>
            <a:r>
              <a:rPr lang="en-US" dirty="0"/>
              <a:t>compressive strength at each step will be recorded.</a:t>
            </a:r>
          </a:p>
        </p:txBody>
      </p:sp>
      <p:sp>
        <p:nvSpPr>
          <p:cNvPr id="4" name="Slide Number Placeholder 3"/>
          <p:cNvSpPr>
            <a:spLocks noGrp="1"/>
          </p:cNvSpPr>
          <p:nvPr>
            <p:ph type="sldNum" sz="quarter" idx="5"/>
          </p:nvPr>
        </p:nvSpPr>
        <p:spPr/>
        <p:txBody>
          <a:bodyPr/>
          <a:lstStyle/>
          <a:p>
            <a:fld id="{0CBC1E91-D357-423E-84B8-4E1425658DBE}" type="slidenum">
              <a:rPr lang="en-US" smtClean="0"/>
              <a:t>7</a:t>
            </a:fld>
            <a:endParaRPr lang="en-US"/>
          </a:p>
        </p:txBody>
      </p:sp>
    </p:spTree>
    <p:extLst>
      <p:ext uri="{BB962C8B-B14F-4D97-AF65-F5344CB8AC3E}">
        <p14:creationId xmlns:p14="http://schemas.microsoft.com/office/powerpoint/2010/main" val="2873271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60 sec </a:t>
            </a:r>
          </a:p>
          <a:p>
            <a:endParaRPr kumimoji="1" lang="en-US" altLang="zh-CN" dirty="0"/>
          </a:p>
          <a:p>
            <a:r>
              <a:rPr kumimoji="1" lang="en-US" altLang="zh-CN" dirty="0"/>
              <a:t>In this page the trail expansion using simplified 10x10x10mm single aggregate model is presented.</a:t>
            </a:r>
          </a:p>
          <a:p>
            <a:endParaRPr kumimoji="1" lang="en-US" altLang="zh-CN" dirty="0"/>
          </a:p>
          <a:p>
            <a:r>
              <a:rPr kumimoji="1" lang="en-US" altLang="zh-CN" dirty="0"/>
              <a:t>Using simple model we can better analysis the initial stress and inner crack development during expansion due to different expansion mechanism.</a:t>
            </a:r>
          </a:p>
          <a:p>
            <a:endParaRPr kumimoji="1" lang="en-US" altLang="zh-CN" dirty="0"/>
          </a:p>
          <a:p>
            <a:r>
              <a:rPr kumimoji="1" lang="en-US" altLang="zh-CN" dirty="0"/>
              <a:t>(CLICK)</a:t>
            </a:r>
          </a:p>
          <a:p>
            <a:endParaRPr kumimoji="1" lang="en-US" altLang="zh-CN" dirty="0"/>
          </a:p>
          <a:p>
            <a:r>
              <a:rPr kumimoji="1" lang="en-US" altLang="zh-CN" dirty="0"/>
              <a:t>For ASR,</a:t>
            </a:r>
          </a:p>
          <a:p>
            <a:endParaRPr kumimoji="1" lang="en-US" altLang="zh-CN" dirty="0"/>
          </a:p>
          <a:p>
            <a:r>
              <a:rPr kumimoji="1" lang="en-US" altLang="zh-CN" dirty="0"/>
              <a:t>As Initial Strain is given between aggregate and surrounding paste element, aggregate is under compressive condition during expanding.</a:t>
            </a:r>
          </a:p>
          <a:p>
            <a:endParaRPr kumimoji="1" lang="en-US" altLang="zh-CN" dirty="0"/>
          </a:p>
          <a:p>
            <a:r>
              <a:rPr kumimoji="1" lang="en-US" altLang="zh-CN" dirty="0"/>
              <a:t>Radial pattern crack start to generate from aggregate with deformation.</a:t>
            </a:r>
          </a:p>
          <a:p>
            <a:endParaRPr kumimoji="1" lang="en-US" altLang="zh-CN" dirty="0"/>
          </a:p>
          <a:p>
            <a:r>
              <a:rPr kumimoji="1" lang="en-US" altLang="zh-CN" dirty="0"/>
              <a:t>For DEF,</a:t>
            </a:r>
          </a:p>
          <a:p>
            <a:endParaRPr kumimoji="1" lang="en-US" altLang="zh-CN" dirty="0"/>
          </a:p>
          <a:p>
            <a:r>
              <a:rPr kumimoji="1" lang="en-US" altLang="zh-CN" dirty="0"/>
              <a:t>Initial Strain is given among paste element, so aggregate here is under tensile stress in the beginning, while the cracking generate is relatively uniformed.</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8</a:t>
            </a:fld>
            <a:endParaRPr lang="en-US"/>
          </a:p>
        </p:txBody>
      </p:sp>
    </p:spTree>
    <p:extLst>
      <p:ext uri="{BB962C8B-B14F-4D97-AF65-F5344CB8AC3E}">
        <p14:creationId xmlns:p14="http://schemas.microsoft.com/office/powerpoint/2010/main" val="37464685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defTabSz="932871">
              <a:defRPr/>
            </a:pPr>
            <a:r>
              <a:rPr kumimoji="1" lang="en-US" altLang="zh-CN" dirty="0"/>
              <a:t>30 sec</a:t>
            </a:r>
          </a:p>
          <a:p>
            <a:endParaRPr kumimoji="1" lang="en-US" altLang="zh-CN" dirty="0"/>
          </a:p>
          <a:p>
            <a:r>
              <a:rPr kumimoji="1" lang="en-US" altLang="zh-CN" dirty="0"/>
              <a:t>Ok. From here I’m showing our simulation result in full scale specimens, size in 100 by 100 by 100 mm</a:t>
            </a:r>
          </a:p>
          <a:p>
            <a:endParaRPr kumimoji="1" lang="en-US" altLang="zh-CN" dirty="0"/>
          </a:p>
          <a:p>
            <a:r>
              <a:rPr kumimoji="1" lang="en-US" altLang="zh-CN" dirty="0"/>
              <a:t>Firstly, ASR Expansion</a:t>
            </a:r>
          </a:p>
          <a:p>
            <a:endParaRPr kumimoji="1" lang="en-US" altLang="zh-CN" dirty="0"/>
          </a:p>
          <a:p>
            <a:r>
              <a:rPr kumimoji="1" lang="en-US" altLang="zh-CN" dirty="0"/>
              <a:t>(CLICK)</a:t>
            </a:r>
          </a:p>
          <a:p>
            <a:endParaRPr kumimoji="1" lang="en-US" altLang="zh-CN" dirty="0"/>
          </a:p>
          <a:p>
            <a:r>
              <a:rPr kumimoji="1" lang="en-US" altLang="zh-CN" dirty="0"/>
              <a:t>With 30% percent Aggregate, among them 25% are ASR reactive, the result is shown on the top</a:t>
            </a:r>
          </a:p>
          <a:p>
            <a:endParaRPr kumimoji="1" lang="en-US" altLang="zh-CN" dirty="0"/>
          </a:p>
          <a:p>
            <a:pPr defTabSz="932871">
              <a:defRPr/>
            </a:pPr>
            <a:r>
              <a:rPr kumimoji="1" lang="en-US" altLang="zh-CN" dirty="0"/>
              <a:t>And if we increase the Reactive coarse aggregate to 75%,  its expansion behavior also changed.</a:t>
            </a:r>
          </a:p>
          <a:p>
            <a:endParaRPr kumimoji="1" lang="en-US" altLang="zh-CN"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9</a:t>
            </a:fld>
            <a:endParaRPr lang="en-US"/>
          </a:p>
        </p:txBody>
      </p:sp>
    </p:spTree>
    <p:extLst>
      <p:ext uri="{BB962C8B-B14F-4D97-AF65-F5344CB8AC3E}">
        <p14:creationId xmlns:p14="http://schemas.microsoft.com/office/powerpoint/2010/main" val="3351467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185588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2238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30542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 name="Rectangle 6"/>
          <p:cNvSpPr/>
          <p:nvPr/>
        </p:nvSpPr>
        <p:spPr>
          <a:xfrm>
            <a:off x="0" y="0"/>
            <a:ext cx="91440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8" name="Rectangle 7"/>
          <p:cNvSpPr/>
          <p:nvPr/>
        </p:nvSpPr>
        <p:spPr>
          <a:xfrm>
            <a:off x="0" y="6200323"/>
            <a:ext cx="9144000" cy="65768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p:nvPr>
        </p:nvSpPr>
        <p:spPr>
          <a:xfrm>
            <a:off x="196851" y="12546"/>
            <a:ext cx="7465648" cy="889306"/>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6" name="Slide Number Placeholder 5"/>
          <p:cNvSpPr>
            <a:spLocks noGrp="1"/>
          </p:cNvSpPr>
          <p:nvPr>
            <p:ph type="sldNum" sz="quarter" idx="12"/>
          </p:nvPr>
        </p:nvSpPr>
        <p:spPr>
          <a:xfrm>
            <a:off x="7859348" y="274641"/>
            <a:ext cx="1148195" cy="365125"/>
          </a:xfrm>
        </p:spPr>
        <p:txBody>
          <a:bodyPr/>
          <a:lstStyle/>
          <a:p>
            <a:fld id="{3116D5F7-BFB9-4A44-ADF4-08AEB126CD8E}" type="slidenum">
              <a:rPr lang="en-US" smtClean="0"/>
              <a:t>‹#›</a:t>
            </a:fld>
            <a:endParaRPr lang="en-US" dirty="0"/>
          </a:p>
        </p:txBody>
      </p:sp>
      <p:pic>
        <p:nvPicPr>
          <p:cNvPr id="2050" name="Picture 2" descr="Image result for utokyo">
            <a:extLst>
              <a:ext uri="{FF2B5EF4-FFF2-40B4-BE49-F238E27FC236}">
                <a16:creationId xmlns:a16="http://schemas.microsoft.com/office/drawing/2014/main" id="{843EE7EB-46D5-487B-AA8B-3D240678F082}"/>
              </a:ext>
            </a:extLst>
          </p:cNvPr>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8509521" y="6200324"/>
            <a:ext cx="614278" cy="657681"/>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CC97D49A-3C14-450E-ABD7-4EB18DD28BA7}"/>
              </a:ext>
            </a:extLst>
          </p:cNvPr>
          <p:cNvSpPr>
            <a:spLocks noGrp="1"/>
          </p:cNvSpPr>
          <p:nvPr>
            <p:ph type="subTitle" idx="1"/>
          </p:nvPr>
        </p:nvSpPr>
        <p:spPr>
          <a:xfrm>
            <a:off x="196848" y="1050832"/>
            <a:ext cx="8810692" cy="4745374"/>
          </a:xfrm>
        </p:spPr>
        <p:txBody>
          <a:bodyPr anchor="t">
            <a:normAutofit/>
          </a:bodyPr>
          <a:lstStyle>
            <a:lvl1pPr marL="0" indent="0" algn="l">
              <a:buNone/>
              <a:defRPr sz="2200" cap="none" spc="0" baseline="0">
                <a:solidFill>
                  <a:schemeClr val="accent1">
                    <a:lumMod val="20000"/>
                    <a:lumOff val="80000"/>
                  </a:schemeClr>
                </a:solidFill>
              </a:defRPr>
            </a:lvl1pPr>
            <a:lvl2pPr marL="457189" indent="0" algn="ctr">
              <a:buNone/>
              <a:defRPr sz="2200"/>
            </a:lvl2pPr>
            <a:lvl3pPr marL="914377" indent="0" algn="ctr">
              <a:buNone/>
              <a:defRPr sz="22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a:t>Click to edit Master subtitle style</a:t>
            </a:r>
          </a:p>
        </p:txBody>
      </p:sp>
    </p:spTree>
    <p:extLst>
      <p:ext uri="{BB962C8B-B14F-4D97-AF65-F5344CB8AC3E}">
        <p14:creationId xmlns:p14="http://schemas.microsoft.com/office/powerpoint/2010/main" val="671784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86778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AAAA27-BFCD-43BE-BFCD-76D2FA4D3DF2}" type="datetimeFigureOut">
              <a:rPr lang="en-US" smtClean="0"/>
              <a:t>1/26/2019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03896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AAAA27-BFCD-43BE-BFCD-76D2FA4D3DF2}"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677657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AAAA27-BFCD-43BE-BFCD-76D2FA4D3DF2}" type="datetimeFigureOut">
              <a:rPr lang="en-US" smtClean="0"/>
              <a:t>1/26/2019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5768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AAAA27-BFCD-43BE-BFCD-76D2FA4D3DF2}" type="datetimeFigureOut">
              <a:rPr lang="en-US" smtClean="0"/>
              <a:t>1/26/2019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61226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AAAA27-BFCD-43BE-BFCD-76D2FA4D3DF2}" type="datetimeFigureOut">
              <a:rPr lang="en-US" smtClean="0"/>
              <a:t>1/26/2019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14490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0027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55371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AAA27-BFCD-43BE-BFCD-76D2FA4D3DF2}" type="datetimeFigureOut">
              <a:rPr lang="en-US" smtClean="0"/>
              <a:t>1/26/2019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C9DF2-2996-4E8E-85D3-9B6386D19074}" type="slidenum">
              <a:rPr lang="en-US" smtClean="0"/>
              <a:t>‹#›</a:t>
            </a:fld>
            <a:endParaRPr lang="en-US"/>
          </a:p>
        </p:txBody>
      </p:sp>
    </p:spTree>
    <p:extLst>
      <p:ext uri="{BB962C8B-B14F-4D97-AF65-F5344CB8AC3E}">
        <p14:creationId xmlns:p14="http://schemas.microsoft.com/office/powerpoint/2010/main" val="415776049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8.png"/><Relationship Id="rId13" Type="http://schemas.microsoft.com/office/2007/relationships/hdphoto" Target="../media/hdphoto5.wdp"/><Relationship Id="rId3" Type="http://schemas.openxmlformats.org/officeDocument/2006/relationships/slideLayout" Target="../slideLayouts/slideLayout12.xml"/><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9.png"/><Relationship Id="rId11" Type="http://schemas.microsoft.com/office/2007/relationships/hdphoto" Target="../media/hdphoto4.wdp"/><Relationship Id="rId5" Type="http://schemas.openxmlformats.org/officeDocument/2006/relationships/image" Target="../media/image44.png"/><Relationship Id="rId10" Type="http://schemas.openxmlformats.org/officeDocument/2006/relationships/image" Target="../media/image79.png"/><Relationship Id="rId4" Type="http://schemas.openxmlformats.org/officeDocument/2006/relationships/notesSlide" Target="../notesSlides/notesSlide10.xml"/><Relationship Id="rId9" Type="http://schemas.microsoft.com/office/2007/relationships/hdphoto" Target="../media/hdphoto3.wdp"/><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85.png"/><Relationship Id="rId18" Type="http://schemas.openxmlformats.org/officeDocument/2006/relationships/image" Target="../media/image56.png"/><Relationship Id="rId3" Type="http://schemas.microsoft.com/office/2007/relationships/media" Target="../media/media1.mp4"/><Relationship Id="rId7" Type="http://schemas.openxmlformats.org/officeDocument/2006/relationships/image" Target="../media/image81.png"/><Relationship Id="rId12" Type="http://schemas.openxmlformats.org/officeDocument/2006/relationships/image" Target="../media/image84.jpeg"/><Relationship Id="rId17" Type="http://schemas.openxmlformats.org/officeDocument/2006/relationships/image" Target="../media/image46.png"/><Relationship Id="rId2" Type="http://schemas.openxmlformats.org/officeDocument/2006/relationships/video" Target="../media/media5.mp4"/><Relationship Id="rId16" Type="http://schemas.openxmlformats.org/officeDocument/2006/relationships/image" Target="../media/image88.jpeg"/><Relationship Id="rId1" Type="http://schemas.microsoft.com/office/2007/relationships/media" Target="../media/media5.mp4"/><Relationship Id="rId6" Type="http://schemas.openxmlformats.org/officeDocument/2006/relationships/notesSlide" Target="../notesSlides/notesSlide11.xml"/><Relationship Id="rId11" Type="http://schemas.openxmlformats.org/officeDocument/2006/relationships/image" Target="../media/image54.png"/><Relationship Id="rId5" Type="http://schemas.openxmlformats.org/officeDocument/2006/relationships/slideLayout" Target="../slideLayouts/slideLayout12.xml"/><Relationship Id="rId15" Type="http://schemas.openxmlformats.org/officeDocument/2006/relationships/image" Target="../media/image87.png"/><Relationship Id="rId10" Type="http://schemas.openxmlformats.org/officeDocument/2006/relationships/image" Target="../media/image83.png"/><Relationship Id="rId4" Type="http://schemas.openxmlformats.org/officeDocument/2006/relationships/video" Target="../media/media1.mp4"/><Relationship Id="rId9" Type="http://schemas.openxmlformats.org/officeDocument/2006/relationships/image" Target="../media/image82.png"/><Relationship Id="rId14" Type="http://schemas.openxmlformats.org/officeDocument/2006/relationships/image" Target="../media/image86.jpg"/></Relationships>
</file>

<file path=ppt/slides/_rels/slide12.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19.png"/><Relationship Id="rId3" Type="http://schemas.openxmlformats.org/officeDocument/2006/relationships/slideLayout" Target="../slideLayouts/slideLayout12.xml"/><Relationship Id="rId7" Type="http://schemas.openxmlformats.org/officeDocument/2006/relationships/image" Target="../media/image90.png"/><Relationship Id="rId12" Type="http://schemas.openxmlformats.org/officeDocument/2006/relationships/image" Target="../media/image5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56.png"/><Relationship Id="rId10" Type="http://schemas.microsoft.com/office/2007/relationships/hdphoto" Target="../media/hdphoto7.wdp"/><Relationship Id="rId4" Type="http://schemas.openxmlformats.org/officeDocument/2006/relationships/notesSlide" Target="../notesSlides/notesSlide12.xml"/><Relationship Id="rId9" Type="http://schemas.openxmlformats.org/officeDocument/2006/relationships/image" Target="../media/image92.pn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image" Target="../media/image95.png"/><Relationship Id="rId13" Type="http://schemas.microsoft.com/office/2007/relationships/hdphoto" Target="../media/hdphoto10.wdp"/><Relationship Id="rId18" Type="http://schemas.openxmlformats.org/officeDocument/2006/relationships/image" Target="../media/image26.png"/><Relationship Id="rId26" Type="http://schemas.openxmlformats.org/officeDocument/2006/relationships/image" Target="../media/image103.png"/><Relationship Id="rId3" Type="http://schemas.openxmlformats.org/officeDocument/2006/relationships/slideLayout" Target="../slideLayouts/slideLayout12.xml"/><Relationship Id="rId21" Type="http://schemas.microsoft.com/office/2007/relationships/hdphoto" Target="../media/hdphoto12.wdp"/><Relationship Id="rId7" Type="http://schemas.microsoft.com/office/2007/relationships/hdphoto" Target="../media/hdphoto4.wdp"/><Relationship Id="rId12" Type="http://schemas.openxmlformats.org/officeDocument/2006/relationships/image" Target="../media/image97.png"/><Relationship Id="rId17" Type="http://schemas.microsoft.com/office/2007/relationships/hdphoto" Target="../media/hdphoto3.wdp"/><Relationship Id="rId25" Type="http://schemas.microsoft.com/office/2007/relationships/hdphoto" Target="../media/hdphoto14.wdp"/><Relationship Id="rId2" Type="http://schemas.openxmlformats.org/officeDocument/2006/relationships/video" Target="../media/media3.mp4"/><Relationship Id="rId16" Type="http://schemas.openxmlformats.org/officeDocument/2006/relationships/image" Target="../media/image78.png"/><Relationship Id="rId20" Type="http://schemas.openxmlformats.org/officeDocument/2006/relationships/image" Target="../media/image100.png"/><Relationship Id="rId1" Type="http://schemas.microsoft.com/office/2007/relationships/media" Target="../media/media3.mp4"/><Relationship Id="rId6" Type="http://schemas.openxmlformats.org/officeDocument/2006/relationships/image" Target="../media/image79.png"/><Relationship Id="rId11" Type="http://schemas.microsoft.com/office/2007/relationships/hdphoto" Target="../media/hdphoto9.wdp"/><Relationship Id="rId24" Type="http://schemas.openxmlformats.org/officeDocument/2006/relationships/image" Target="../media/image102.png"/><Relationship Id="rId5" Type="http://schemas.openxmlformats.org/officeDocument/2006/relationships/image" Target="../media/image94.png"/><Relationship Id="rId15" Type="http://schemas.microsoft.com/office/2007/relationships/hdphoto" Target="../media/hdphoto11.wdp"/><Relationship Id="rId23" Type="http://schemas.microsoft.com/office/2007/relationships/hdphoto" Target="../media/hdphoto13.wdp"/><Relationship Id="rId28" Type="http://schemas.openxmlformats.org/officeDocument/2006/relationships/image" Target="../media/image53.png"/><Relationship Id="rId10" Type="http://schemas.openxmlformats.org/officeDocument/2006/relationships/image" Target="../media/image96.png"/><Relationship Id="rId19" Type="http://schemas.openxmlformats.org/officeDocument/2006/relationships/image" Target="../media/image99.png"/><Relationship Id="rId4" Type="http://schemas.openxmlformats.org/officeDocument/2006/relationships/notesSlide" Target="../notesSlides/notesSlide13.xml"/><Relationship Id="rId9" Type="http://schemas.microsoft.com/office/2007/relationships/hdphoto" Target="../media/hdphoto8.wdp"/><Relationship Id="rId14" Type="http://schemas.openxmlformats.org/officeDocument/2006/relationships/image" Target="../media/image98.png"/><Relationship Id="rId22" Type="http://schemas.openxmlformats.org/officeDocument/2006/relationships/image" Target="../media/image101.png"/><Relationship Id="rId27" Type="http://schemas.microsoft.com/office/2007/relationships/hdphoto" Target="../media/hdphoto15.wdp"/></Relationships>
</file>

<file path=ppt/slides/_rels/slide14.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8.png"/><Relationship Id="rId18" Type="http://schemas.openxmlformats.org/officeDocument/2006/relationships/image" Target="../media/image53.png"/><Relationship Id="rId3" Type="http://schemas.openxmlformats.org/officeDocument/2006/relationships/slideLayout" Target="../slideLayouts/slideLayout12.xml"/><Relationship Id="rId7" Type="http://schemas.openxmlformats.org/officeDocument/2006/relationships/image" Target="../media/image105.png"/><Relationship Id="rId12" Type="http://schemas.openxmlformats.org/officeDocument/2006/relationships/image" Target="../media/image90.png"/><Relationship Id="rId17" Type="http://schemas.openxmlformats.org/officeDocument/2006/relationships/image" Target="../media/image110.JPG"/><Relationship Id="rId2" Type="http://schemas.openxmlformats.org/officeDocument/2006/relationships/video" Target="../media/media3.mp4"/><Relationship Id="rId16" Type="http://schemas.openxmlformats.org/officeDocument/2006/relationships/image" Target="../media/image22.png"/><Relationship Id="rId1" Type="http://schemas.microsoft.com/office/2007/relationships/media" Target="../media/media3.mp4"/><Relationship Id="rId6" Type="http://schemas.openxmlformats.org/officeDocument/2006/relationships/image" Target="../media/image91.png"/><Relationship Id="rId11" Type="http://schemas.openxmlformats.org/officeDocument/2006/relationships/image" Target="../media/image89.png"/><Relationship Id="rId5" Type="http://schemas.openxmlformats.org/officeDocument/2006/relationships/image" Target="../media/image104.png"/><Relationship Id="rId15" Type="http://schemas.openxmlformats.org/officeDocument/2006/relationships/image" Target="../media/image109.png"/><Relationship Id="rId10" Type="http://schemas.openxmlformats.org/officeDocument/2006/relationships/image" Target="../media/image82.png"/><Relationship Id="rId4" Type="http://schemas.openxmlformats.org/officeDocument/2006/relationships/notesSlide" Target="../notesSlides/notesSlide14.xml"/><Relationship Id="rId9" Type="http://schemas.openxmlformats.org/officeDocument/2006/relationships/image" Target="../media/image107.png"/><Relationship Id="rId14" Type="http://schemas.microsoft.com/office/2007/relationships/hdphoto" Target="../media/hdphoto16.wdp"/></Relationships>
</file>

<file path=ppt/slides/_rels/slide1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1.png"/><Relationship Id="rId7"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2.png"/><Relationship Id="rId5" Type="http://schemas.openxmlformats.org/officeDocument/2006/relationships/image" Target="../media/image75.png"/><Relationship Id="rId4" Type="http://schemas.openxmlformats.org/officeDocument/2006/relationships/image" Target="../media/image89.png"/><Relationship Id="rId9" Type="http://schemas.openxmlformats.org/officeDocument/2006/relationships/image" Target="../media/image115.png"/></Relationships>
</file>

<file path=ppt/slides/_rels/slide1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tiff"/><Relationship Id="rId3" Type="http://schemas.openxmlformats.org/officeDocument/2006/relationships/image" Target="../media/image3.tiff"/><Relationship Id="rId7" Type="http://schemas.openxmlformats.org/officeDocument/2006/relationships/image" Target="../media/image7.png"/><Relationship Id="rId12" Type="http://schemas.openxmlformats.org/officeDocument/2006/relationships/image" Target="../media/image12.tiff"/><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tiff"/><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jpeg"/><Relationship Id="rId7" Type="http://schemas.microsoft.com/office/2007/relationships/hdphoto" Target="../media/hdphoto1.wdp"/><Relationship Id="rId12"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7.png"/><Relationship Id="rId11" Type="http://schemas.openxmlformats.org/officeDocument/2006/relationships/image" Target="../media/image21.png"/><Relationship Id="rId5" Type="http://schemas.openxmlformats.org/officeDocument/2006/relationships/image" Target="../media/image16.jpeg"/><Relationship Id="rId10" Type="http://schemas.openxmlformats.org/officeDocument/2006/relationships/image" Target="../media/image20.png"/><Relationship Id="rId4" Type="http://schemas.openxmlformats.org/officeDocument/2006/relationships/image" Target="../media/image15.jpeg"/><Relationship Id="rId9"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diagramQuickStyle" Target="../diagrams/quickStyle1.xml"/><Relationship Id="rId18" Type="http://schemas.openxmlformats.org/officeDocument/2006/relationships/image" Target="../media/image38.png"/><Relationship Id="rId26" Type="http://schemas.openxmlformats.org/officeDocument/2006/relationships/image" Target="../media/image46.png"/><Relationship Id="rId3" Type="http://schemas.microsoft.com/office/2007/relationships/media" Target="../media/media2.mp4"/><Relationship Id="rId21" Type="http://schemas.openxmlformats.org/officeDocument/2006/relationships/image" Target="../media/image41.png"/><Relationship Id="rId34" Type="http://schemas.openxmlformats.org/officeDocument/2006/relationships/image" Target="../media/image54.png"/><Relationship Id="rId7" Type="http://schemas.microsoft.com/office/2007/relationships/media" Target="../media/media4.mp4"/><Relationship Id="rId12" Type="http://schemas.openxmlformats.org/officeDocument/2006/relationships/diagramLayout" Target="../diagrams/layout1.xml"/><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2" Type="http://schemas.openxmlformats.org/officeDocument/2006/relationships/video" Target="../media/media1.mp4"/><Relationship Id="rId16" Type="http://schemas.openxmlformats.org/officeDocument/2006/relationships/image" Target="../media/image36.png"/><Relationship Id="rId20" Type="http://schemas.openxmlformats.org/officeDocument/2006/relationships/image" Target="../media/image40.png"/><Relationship Id="rId29" Type="http://schemas.openxmlformats.org/officeDocument/2006/relationships/image" Target="../media/image49.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diagramData" Target="../diagrams/data1.xml"/><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6.png"/><Relationship Id="rId5" Type="http://schemas.microsoft.com/office/2007/relationships/media" Target="../media/media3.mp4"/><Relationship Id="rId15" Type="http://schemas.microsoft.com/office/2007/relationships/diagramDrawing" Target="../diagrams/drawing1.xml"/><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5.png"/><Relationship Id="rId10" Type="http://schemas.openxmlformats.org/officeDocument/2006/relationships/notesSlide" Target="../notesSlides/notesSlide7.xml"/><Relationship Id="rId19" Type="http://schemas.openxmlformats.org/officeDocument/2006/relationships/image" Target="../media/image39.png"/><Relationship Id="rId31" Type="http://schemas.openxmlformats.org/officeDocument/2006/relationships/image" Target="../media/image51.png"/><Relationship Id="rId4" Type="http://schemas.openxmlformats.org/officeDocument/2006/relationships/video" Target="../media/media2.mp4"/><Relationship Id="rId9" Type="http://schemas.openxmlformats.org/officeDocument/2006/relationships/slideLayout" Target="../slideLayouts/slideLayout12.xml"/><Relationship Id="rId14" Type="http://schemas.openxmlformats.org/officeDocument/2006/relationships/diagramColors" Target="../diagrams/colors1.xml"/><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6.emf"/><Relationship Id="rId18" Type="http://schemas.openxmlformats.org/officeDocument/2006/relationships/image" Target="../media/image71.tmp"/><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16.jpeg"/><Relationship Id="rId17" Type="http://schemas.openxmlformats.org/officeDocument/2006/relationships/image" Target="../media/image70.png"/><Relationship Id="rId2" Type="http://schemas.openxmlformats.org/officeDocument/2006/relationships/notesSlide" Target="../notesSlides/notesSlide8.xml"/><Relationship Id="rId16" Type="http://schemas.openxmlformats.org/officeDocument/2006/relationships/image" Target="../media/image69.png"/><Relationship Id="rId1" Type="http://schemas.openxmlformats.org/officeDocument/2006/relationships/slideLayout" Target="../slideLayouts/slideLayout12.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5" Type="http://schemas.openxmlformats.org/officeDocument/2006/relationships/image" Target="../media/image68.png"/><Relationship Id="rId10" Type="http://schemas.openxmlformats.org/officeDocument/2006/relationships/image" Target="../media/image64.png"/><Relationship Id="rId19" Type="http://schemas.openxmlformats.org/officeDocument/2006/relationships/image" Target="../media/image72.tmp"/><Relationship Id="rId4" Type="http://schemas.openxmlformats.org/officeDocument/2006/relationships/image" Target="../media/image58.png"/><Relationship Id="rId9" Type="http://schemas.openxmlformats.org/officeDocument/2006/relationships/image" Target="../media/image63.png"/><Relationship Id="rId14" Type="http://schemas.openxmlformats.org/officeDocument/2006/relationships/image" Target="../media/image67.png"/></Relationships>
</file>

<file path=ppt/slides/_rels/slide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46.png"/><Relationship Id="rId3" Type="http://schemas.openxmlformats.org/officeDocument/2006/relationships/slideLayout" Target="../slideLayouts/slideLayout12.xml"/><Relationship Id="rId7" Type="http://schemas.openxmlformats.org/officeDocument/2006/relationships/image" Target="../media/image44.png"/><Relationship Id="rId12" Type="http://schemas.openxmlformats.org/officeDocument/2006/relationships/image" Target="../media/image7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3.png"/><Relationship Id="rId11" Type="http://schemas.openxmlformats.org/officeDocument/2006/relationships/image" Target="../media/image29.png"/><Relationship Id="rId5" Type="http://schemas.openxmlformats.org/officeDocument/2006/relationships/image" Target="../media/image54.png"/><Relationship Id="rId10" Type="http://schemas.openxmlformats.org/officeDocument/2006/relationships/image" Target="../media/image76.png"/><Relationship Id="rId4" Type="http://schemas.openxmlformats.org/officeDocument/2006/relationships/notesSlide" Target="../notesSlides/notesSlide9.xml"/><Relationship Id="rId9"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D15811E-24C4-45CE-A5C3-83B6BA2BFBFD}"/>
              </a:ext>
            </a:extLst>
          </p:cNvPr>
          <p:cNvSpPr>
            <a:spLocks noGrp="1"/>
          </p:cNvSpPr>
          <p:nvPr>
            <p:ph type="subTitle" idx="1"/>
          </p:nvPr>
        </p:nvSpPr>
        <p:spPr>
          <a:xfrm>
            <a:off x="237395" y="4670250"/>
            <a:ext cx="5116047" cy="1428150"/>
          </a:xfrm>
        </p:spPr>
        <p:txBody>
          <a:bodyPr>
            <a:normAutofit fontScale="25000" lnSpcReduction="20000"/>
          </a:bodyPr>
          <a:lstStyle/>
          <a:p>
            <a:pPr algn="l"/>
            <a:r>
              <a:rPr lang="en-US" sz="9600" dirty="0">
                <a:solidFill>
                  <a:schemeClr val="tx2"/>
                </a:solidFill>
              </a:rPr>
              <a:t>The University of Tokyo</a:t>
            </a:r>
          </a:p>
          <a:p>
            <a:pPr algn="l"/>
            <a:r>
              <a:rPr lang="en-US" sz="9600" dirty="0">
                <a:solidFill>
                  <a:schemeClr val="tx2"/>
                </a:solidFill>
              </a:rPr>
              <a:t>YUSHI MENG</a:t>
            </a:r>
          </a:p>
          <a:p>
            <a:pPr algn="l"/>
            <a:r>
              <a:rPr lang="en-US" sz="9600" dirty="0">
                <a:solidFill>
                  <a:schemeClr val="tx2"/>
                </a:solidFill>
              </a:rPr>
              <a:t>Supervisor: Dr. Kohei Nagai</a:t>
            </a:r>
          </a:p>
          <a:p>
            <a:pPr algn="l"/>
            <a:r>
              <a:rPr lang="en-US" sz="9600" dirty="0">
                <a:solidFill>
                  <a:schemeClr val="tx2"/>
                </a:solidFill>
              </a:rPr>
              <a:t>Supervisor: Dr. Sakai</a:t>
            </a:r>
          </a:p>
          <a:p>
            <a:pPr algn="l"/>
            <a:endParaRPr lang="en-US" sz="9600" dirty="0">
              <a:solidFill>
                <a:schemeClr val="tx2"/>
              </a:solidFill>
            </a:endParaRPr>
          </a:p>
          <a:p>
            <a:pPr algn="l"/>
            <a:endParaRPr lang="en-US" dirty="0">
              <a:solidFill>
                <a:schemeClr val="tx2"/>
              </a:solidFill>
            </a:endParaRPr>
          </a:p>
        </p:txBody>
      </p:sp>
      <p:pic>
        <p:nvPicPr>
          <p:cNvPr id="1026" name="Picture 2" descr="Image result for utokyo">
            <a:extLst>
              <a:ext uri="{FF2B5EF4-FFF2-40B4-BE49-F238E27FC236}">
                <a16:creationId xmlns:a16="http://schemas.microsoft.com/office/drawing/2014/main" id="{EB7F9CA7-52D3-439F-BDFE-69ABFAFBD16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572003" y="759600"/>
            <a:ext cx="4049869" cy="53306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7000D24-4875-44B4-9A25-A00E80D97048}"/>
              </a:ext>
            </a:extLst>
          </p:cNvPr>
          <p:cNvSpPr>
            <a:spLocks noGrp="1"/>
          </p:cNvSpPr>
          <p:nvPr>
            <p:ph type="ctrTitle"/>
          </p:nvPr>
        </p:nvSpPr>
        <p:spPr>
          <a:xfrm>
            <a:off x="237395" y="1087293"/>
            <a:ext cx="7545638" cy="3255264"/>
          </a:xfrm>
        </p:spPr>
        <p:txBody>
          <a:bodyPr>
            <a:normAutofit/>
          </a:bodyPr>
          <a:lstStyle/>
          <a:p>
            <a:pPr algn="l"/>
            <a:r>
              <a:rPr lang="en-US" sz="4400" dirty="0">
                <a:solidFill>
                  <a:schemeClr val="accent1"/>
                </a:solidFill>
              </a:rPr>
              <a:t>Simulation of </a:t>
            </a:r>
            <a:br>
              <a:rPr lang="en-US" sz="4400" dirty="0">
                <a:solidFill>
                  <a:schemeClr val="accent1"/>
                </a:solidFill>
              </a:rPr>
            </a:br>
            <a:r>
              <a:rPr lang="en-US" sz="4400" dirty="0">
                <a:solidFill>
                  <a:schemeClr val="accent1"/>
                </a:solidFill>
              </a:rPr>
              <a:t>Concrete Cracking Pattern and </a:t>
            </a:r>
            <a:br>
              <a:rPr lang="en-US" sz="4400" dirty="0">
                <a:solidFill>
                  <a:schemeClr val="accent1"/>
                </a:solidFill>
              </a:rPr>
            </a:br>
            <a:r>
              <a:rPr lang="en-US" sz="4400" dirty="0">
                <a:solidFill>
                  <a:schemeClr val="accent1"/>
                </a:solidFill>
              </a:rPr>
              <a:t>Residual Mechanical Properties for ASR and DEF Expansion</a:t>
            </a:r>
          </a:p>
        </p:txBody>
      </p:sp>
    </p:spTree>
    <p:extLst>
      <p:ext uri="{BB962C8B-B14F-4D97-AF65-F5344CB8AC3E}">
        <p14:creationId xmlns:p14="http://schemas.microsoft.com/office/powerpoint/2010/main" val="503076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sp>
        <p:nvSpPr>
          <p:cNvPr id="7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1" y="6266222"/>
            <a:ext cx="8843945"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Map Cracking Density Related to Amount of ASR Reactive Aggregate</a:t>
            </a:r>
          </a:p>
        </p:txBody>
      </p:sp>
      <p:pic>
        <p:nvPicPr>
          <p:cNvPr id="1040" name="Picture 16" descr="E:\Presentation\pic\15exp00000.bmp"/>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33A3482-568E-4BC9-A582-FECF9079553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1432" y="1608451"/>
            <a:ext cx="2512435" cy="1884327"/>
          </a:xfrm>
          <a:prstGeom prst="rect">
            <a:avLst/>
          </a:prstGeom>
        </p:spPr>
      </p:pic>
      <p:pic>
        <p:nvPicPr>
          <p:cNvPr id="35" name="图片 11" descr="图片包含 建筑物&#10;&#10;&#10;&#10;自动生成的说明">
            <a:extLst>
              <a:ext uri="{FF2B5EF4-FFF2-40B4-BE49-F238E27FC236}">
                <a16:creationId xmlns:a16="http://schemas.microsoft.com/office/drawing/2014/main" id="{ED60483F-6F3E-4702-B9B6-F94C71D13055}"/>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57337" y="4210546"/>
            <a:ext cx="2421159" cy="1814831"/>
          </a:xfrm>
          <a:prstGeom prst="rect">
            <a:avLst/>
          </a:prstGeom>
        </p:spPr>
      </p:pic>
      <p:pic>
        <p:nvPicPr>
          <p:cNvPr id="21" name="Picture 20">
            <a:extLst>
              <a:ext uri="{FF2B5EF4-FFF2-40B4-BE49-F238E27FC236}">
                <a16:creationId xmlns:a16="http://schemas.microsoft.com/office/drawing/2014/main" id="{CDF2829D-73D3-4353-A64C-378AE2D0B8B4}"/>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a:ext>
            </a:extLst>
          </a:blip>
          <a:stretch>
            <a:fillRect/>
          </a:stretch>
        </p:blipFill>
        <p:spPr>
          <a:xfrm>
            <a:off x="-29116" y="1028541"/>
            <a:ext cx="1496919" cy="1122691"/>
          </a:xfrm>
          <a:prstGeom prst="rect">
            <a:avLst/>
          </a:prstGeom>
        </p:spPr>
      </p:pic>
      <p:pic>
        <p:nvPicPr>
          <p:cNvPr id="23" name="Picture 22">
            <a:extLst>
              <a:ext uri="{FF2B5EF4-FFF2-40B4-BE49-F238E27FC236}">
                <a16:creationId xmlns:a16="http://schemas.microsoft.com/office/drawing/2014/main" id="{683FD5C7-8790-45DC-BADF-3D95894AFAD2}"/>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4293" y="3656981"/>
            <a:ext cx="1496919" cy="1122691"/>
          </a:xfrm>
          <a:prstGeom prst="rect">
            <a:avLst/>
          </a:prstGeom>
        </p:spPr>
      </p:pic>
      <p:sp>
        <p:nvSpPr>
          <p:cNvPr id="48" name="Rectangle 47">
            <a:extLst>
              <a:ext uri="{FF2B5EF4-FFF2-40B4-BE49-F238E27FC236}">
                <a16:creationId xmlns:a16="http://schemas.microsoft.com/office/drawing/2014/main" id="{F4434E97-07D8-4063-8269-81FE223D4EC0}"/>
              </a:ext>
            </a:extLst>
          </p:cNvPr>
          <p:cNvSpPr/>
          <p:nvPr/>
        </p:nvSpPr>
        <p:spPr>
          <a:xfrm>
            <a:off x="1268861" y="3655134"/>
            <a:ext cx="2032351"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75% ASR Reactive</a:t>
            </a:r>
          </a:p>
        </p:txBody>
      </p:sp>
      <p:sp>
        <p:nvSpPr>
          <p:cNvPr id="49" name="Rectangle 48">
            <a:extLst>
              <a:ext uri="{FF2B5EF4-FFF2-40B4-BE49-F238E27FC236}">
                <a16:creationId xmlns:a16="http://schemas.microsoft.com/office/drawing/2014/main" id="{49917895-CA15-416A-ABE8-02D9EE1A88C1}"/>
              </a:ext>
            </a:extLst>
          </p:cNvPr>
          <p:cNvSpPr/>
          <p:nvPr/>
        </p:nvSpPr>
        <p:spPr>
          <a:xfrm>
            <a:off x="1218029" y="1025932"/>
            <a:ext cx="2032351"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25% ASR Reactive</a:t>
            </a:r>
          </a:p>
        </p:txBody>
      </p:sp>
      <p:sp>
        <p:nvSpPr>
          <p:cNvPr id="27" name="テキスト ボックス 5">
            <a:extLst>
              <a:ext uri="{FF2B5EF4-FFF2-40B4-BE49-F238E27FC236}">
                <a16:creationId xmlns:a16="http://schemas.microsoft.com/office/drawing/2014/main" id="{0AB165B0-3E8F-B842-BD58-7F5B084A168E}"/>
              </a:ext>
            </a:extLst>
          </p:cNvPr>
          <p:cNvSpPr txBox="1"/>
          <p:nvPr/>
        </p:nvSpPr>
        <p:spPr>
          <a:xfrm>
            <a:off x="6374921" y="3767785"/>
            <a:ext cx="2421159" cy="70788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solidFill>
                  <a:schemeClr val="accent1"/>
                </a:solidFill>
              </a:rPr>
              <a:t>MORE REACTIVE AGGREGATE</a:t>
            </a:r>
            <a:endParaRPr sz="2000" dirty="0">
              <a:solidFill>
                <a:schemeClr val="accent1"/>
              </a:solidFill>
            </a:endParaRPr>
          </a:p>
        </p:txBody>
      </p:sp>
      <p:sp>
        <p:nvSpPr>
          <p:cNvPr id="28" name="テキスト ボックス 5">
            <a:extLst>
              <a:ext uri="{FF2B5EF4-FFF2-40B4-BE49-F238E27FC236}">
                <a16:creationId xmlns:a16="http://schemas.microsoft.com/office/drawing/2014/main" id="{8B731023-788D-324F-BBF7-F085BC019D13}"/>
              </a:ext>
            </a:extLst>
          </p:cNvPr>
          <p:cNvSpPr txBox="1"/>
          <p:nvPr/>
        </p:nvSpPr>
        <p:spPr>
          <a:xfrm>
            <a:off x="6359481" y="5105348"/>
            <a:ext cx="2421159" cy="70788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solidFill>
                  <a:schemeClr val="accent1"/>
                </a:solidFill>
              </a:rPr>
              <a:t>MORE COMPACT</a:t>
            </a:r>
          </a:p>
          <a:p>
            <a:pPr algn="ctr"/>
            <a:r>
              <a:rPr lang="en-US" sz="2000" dirty="0">
                <a:solidFill>
                  <a:schemeClr val="accent1"/>
                </a:solidFill>
              </a:rPr>
              <a:t>MAP CRACKING</a:t>
            </a:r>
            <a:endParaRPr sz="2000" dirty="0">
              <a:solidFill>
                <a:schemeClr val="accent1"/>
              </a:solidFill>
            </a:endParaRPr>
          </a:p>
        </p:txBody>
      </p:sp>
      <p:sp>
        <p:nvSpPr>
          <p:cNvPr id="29" name="Arrow: Right 8">
            <a:extLst>
              <a:ext uri="{FF2B5EF4-FFF2-40B4-BE49-F238E27FC236}">
                <a16:creationId xmlns:a16="http://schemas.microsoft.com/office/drawing/2014/main" id="{4763F2B8-B59B-DE43-A93E-8DB74019875E}"/>
              </a:ext>
            </a:extLst>
          </p:cNvPr>
          <p:cNvSpPr/>
          <p:nvPr/>
        </p:nvSpPr>
        <p:spPr>
          <a:xfrm rot="5400000">
            <a:off x="7475294" y="4546816"/>
            <a:ext cx="179803" cy="499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文本框 29">
            <a:extLst>
              <a:ext uri="{FF2B5EF4-FFF2-40B4-BE49-F238E27FC236}">
                <a16:creationId xmlns:a16="http://schemas.microsoft.com/office/drawing/2014/main" id="{5C6ABCE3-B0A6-D94E-B68D-9C966F5FB488}"/>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8</a:t>
            </a:r>
            <a:endParaRPr kumimoji="1" lang="zh-CN" altLang="en-US" dirty="0">
              <a:solidFill>
                <a:schemeClr val="accent1"/>
              </a:solidFill>
            </a:endParaRPr>
          </a:p>
        </p:txBody>
      </p:sp>
      <p:pic>
        <p:nvPicPr>
          <p:cNvPr id="12" name="Picture 11">
            <a:extLst>
              <a:ext uri="{FF2B5EF4-FFF2-40B4-BE49-F238E27FC236}">
                <a16:creationId xmlns:a16="http://schemas.microsoft.com/office/drawing/2014/main" id="{A6354212-862C-4521-B273-0742A3A29BA0}"/>
              </a:ext>
            </a:extLst>
          </p:cNvPr>
          <p:cNvPicPr>
            <a:picLocks noChangeAspect="1"/>
          </p:cNvPicPr>
          <p:nvPr/>
        </p:nvPicPr>
        <p:blipFill rotWithShape="1">
          <a:blip r:embed="rId12">
            <a:extLst>
              <a:ext uri="{BEBA8EAE-BF5A-486C-A8C5-ECC9F3942E4B}">
                <a14:imgProps xmlns:a14="http://schemas.microsoft.com/office/drawing/2010/main">
                  <a14:imgLayer r:embed="rId13">
                    <a14:imgEffect>
                      <a14:sharpenSoften amount="50000"/>
                    </a14:imgEffect>
                  </a14:imgLayer>
                </a14:imgProps>
              </a:ext>
              <a:ext uri="{28A0092B-C50C-407E-A947-70E740481C1C}">
                <a14:useLocalDpi xmlns:a14="http://schemas.microsoft.com/office/drawing/2010/main"/>
              </a:ext>
            </a:extLst>
          </a:blip>
          <a:srcRect l="7733" t="4967" r="10300" b="5609"/>
          <a:stretch/>
        </p:blipFill>
        <p:spPr>
          <a:xfrm>
            <a:off x="4131808" y="1381425"/>
            <a:ext cx="1543123" cy="470081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6" name="TextBox 15">
            <a:extLst>
              <a:ext uri="{FF2B5EF4-FFF2-40B4-BE49-F238E27FC236}">
                <a16:creationId xmlns:a16="http://schemas.microsoft.com/office/drawing/2014/main" id="{2C862CF2-536C-4B70-98BF-7FF61B88704E}"/>
              </a:ext>
            </a:extLst>
          </p:cNvPr>
          <p:cNvSpPr txBox="1"/>
          <p:nvPr/>
        </p:nvSpPr>
        <p:spPr>
          <a:xfrm>
            <a:off x="4471998" y="5687171"/>
            <a:ext cx="1119544" cy="369332"/>
          </a:xfrm>
          <a:prstGeom prst="rect">
            <a:avLst/>
          </a:prstGeom>
          <a:noFill/>
        </p:spPr>
        <p:txBody>
          <a:bodyPr wrap="square" rtlCol="0">
            <a:spAutoFit/>
          </a:bodyPr>
          <a:lstStyle/>
          <a:p>
            <a:r>
              <a:rPr lang="en-US" b="1" dirty="0">
                <a:solidFill>
                  <a:schemeClr val="bg2">
                    <a:lumMod val="10000"/>
                  </a:schemeClr>
                </a:solidFill>
              </a:rPr>
              <a:t>100mm</a:t>
            </a:r>
          </a:p>
        </p:txBody>
      </p:sp>
      <p:sp>
        <p:nvSpPr>
          <p:cNvPr id="42" name="TextBox 41">
            <a:extLst>
              <a:ext uri="{FF2B5EF4-FFF2-40B4-BE49-F238E27FC236}">
                <a16:creationId xmlns:a16="http://schemas.microsoft.com/office/drawing/2014/main" id="{852C398F-A6C7-46E4-9C48-FDD1CF65D5B4}"/>
              </a:ext>
            </a:extLst>
          </p:cNvPr>
          <p:cNvSpPr txBox="1"/>
          <p:nvPr/>
        </p:nvSpPr>
        <p:spPr>
          <a:xfrm>
            <a:off x="5258833" y="3682676"/>
            <a:ext cx="1119544" cy="369332"/>
          </a:xfrm>
          <a:prstGeom prst="rect">
            <a:avLst/>
          </a:prstGeom>
          <a:noFill/>
        </p:spPr>
        <p:txBody>
          <a:bodyPr wrap="square" rtlCol="0">
            <a:spAutoFit/>
          </a:bodyPr>
          <a:lstStyle/>
          <a:p>
            <a:r>
              <a:rPr lang="en-US" b="1" dirty="0">
                <a:solidFill>
                  <a:schemeClr val="bg2">
                    <a:lumMod val="10000"/>
                  </a:schemeClr>
                </a:solidFill>
              </a:rPr>
              <a:t>400mm</a:t>
            </a:r>
          </a:p>
        </p:txBody>
      </p:sp>
      <p:cxnSp>
        <p:nvCxnSpPr>
          <p:cNvPr id="43" name="Straight Arrow Connector 42">
            <a:extLst>
              <a:ext uri="{FF2B5EF4-FFF2-40B4-BE49-F238E27FC236}">
                <a16:creationId xmlns:a16="http://schemas.microsoft.com/office/drawing/2014/main" id="{9D87E5FD-315D-4A6C-92DF-3D5E94CD40FF}"/>
              </a:ext>
            </a:extLst>
          </p:cNvPr>
          <p:cNvCxnSpPr>
            <a:cxnSpLocks/>
          </p:cNvCxnSpPr>
          <p:nvPr/>
        </p:nvCxnSpPr>
        <p:spPr>
          <a:xfrm>
            <a:off x="4903369" y="3064176"/>
            <a:ext cx="0" cy="307344"/>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F6EADCD-7918-4CB5-A0E3-44E48C6AEA9B}"/>
              </a:ext>
            </a:extLst>
          </p:cNvPr>
          <p:cNvSpPr txBox="1"/>
          <p:nvPr/>
        </p:nvSpPr>
        <p:spPr>
          <a:xfrm>
            <a:off x="5031468" y="3014595"/>
            <a:ext cx="1205754" cy="461665"/>
          </a:xfrm>
          <a:prstGeom prst="rect">
            <a:avLst/>
          </a:prstGeom>
          <a:noFill/>
        </p:spPr>
        <p:txBody>
          <a:bodyPr wrap="square" rtlCol="0">
            <a:spAutoFit/>
          </a:bodyPr>
          <a:lstStyle/>
          <a:p>
            <a:r>
              <a:rPr lang="en-US" sz="2400" b="1" dirty="0">
                <a:solidFill>
                  <a:srgbClr val="C00000"/>
                </a:solidFill>
              </a:rPr>
              <a:t>~25mm</a:t>
            </a:r>
          </a:p>
        </p:txBody>
      </p:sp>
      <p:sp>
        <p:nvSpPr>
          <p:cNvPr id="45" name="Rectangle 44">
            <a:extLst>
              <a:ext uri="{FF2B5EF4-FFF2-40B4-BE49-F238E27FC236}">
                <a16:creationId xmlns:a16="http://schemas.microsoft.com/office/drawing/2014/main" id="{51FFFB44-028B-46E6-BD7C-6796C7DBED78}"/>
              </a:ext>
            </a:extLst>
          </p:cNvPr>
          <p:cNvSpPr/>
          <p:nvPr/>
        </p:nvSpPr>
        <p:spPr>
          <a:xfrm>
            <a:off x="6296178" y="2335685"/>
            <a:ext cx="3886095" cy="923330"/>
          </a:xfrm>
          <a:prstGeom prst="rect">
            <a:avLst/>
          </a:prstGeom>
        </p:spPr>
        <p:txBody>
          <a:bodyPr wrap="square">
            <a:spAutoFit/>
          </a:bodyPr>
          <a:lstStyle/>
          <a:p>
            <a:r>
              <a:rPr lang="en-US" i="1" dirty="0">
                <a:solidFill>
                  <a:schemeClr val="bg2">
                    <a:lumMod val="50000"/>
                  </a:schemeClr>
                </a:solidFill>
                <a:latin typeface="CMR10"/>
              </a:rPr>
              <a:t>Prismatic specimen of </a:t>
            </a:r>
          </a:p>
          <a:p>
            <a:r>
              <a:rPr lang="en-US" i="1" dirty="0">
                <a:solidFill>
                  <a:schemeClr val="bg2">
                    <a:lumMod val="50000"/>
                  </a:schemeClr>
                </a:solidFill>
                <a:latin typeface="CMR10"/>
              </a:rPr>
              <a:t>ASR expanded concrete G-B </a:t>
            </a:r>
          </a:p>
          <a:p>
            <a:r>
              <a:rPr lang="en-US" i="1" dirty="0">
                <a:solidFill>
                  <a:schemeClr val="bg2">
                    <a:lumMod val="50000"/>
                  </a:schemeClr>
                </a:solidFill>
                <a:latin typeface="CMR10"/>
              </a:rPr>
              <a:t>[ALKANA, 2012]</a:t>
            </a:r>
            <a:endParaRPr lang="en-US" i="1" dirty="0">
              <a:solidFill>
                <a:schemeClr val="bg2">
                  <a:lumMod val="50000"/>
                </a:schemeClr>
              </a:solidFill>
            </a:endParaRPr>
          </a:p>
        </p:txBody>
      </p:sp>
      <p:sp>
        <p:nvSpPr>
          <p:cNvPr id="39" name="Rectangle 38">
            <a:extLst>
              <a:ext uri="{FF2B5EF4-FFF2-40B4-BE49-F238E27FC236}">
                <a16:creationId xmlns:a16="http://schemas.microsoft.com/office/drawing/2014/main" id="{BC3A0B17-E06A-499E-8CE3-FE435E4C4CDE}"/>
              </a:ext>
            </a:extLst>
          </p:cNvPr>
          <p:cNvSpPr/>
          <p:nvPr/>
        </p:nvSpPr>
        <p:spPr>
          <a:xfrm>
            <a:off x="6296178" y="1456803"/>
            <a:ext cx="2547767" cy="830997"/>
          </a:xfrm>
          <a:prstGeom prst="rect">
            <a:avLst/>
          </a:prstGeom>
        </p:spPr>
        <p:txBody>
          <a:bodyPr wrap="square">
            <a:spAutoFit/>
          </a:bodyPr>
          <a:lstStyle/>
          <a:p>
            <a:r>
              <a:rPr lang="en-US" sz="2400" b="1" dirty="0">
                <a:solidFill>
                  <a:schemeClr val="accent1"/>
                </a:solidFill>
                <a:latin typeface="CMR10"/>
              </a:rPr>
              <a:t>Map Cracking</a:t>
            </a:r>
          </a:p>
          <a:p>
            <a:r>
              <a:rPr lang="en-US" sz="2400" b="1" dirty="0">
                <a:solidFill>
                  <a:schemeClr val="accent1"/>
                </a:solidFill>
                <a:latin typeface="CMR10"/>
              </a:rPr>
              <a:t>From Experiment</a:t>
            </a:r>
            <a:endParaRPr lang="en-US" sz="2400" b="1" dirty="0">
              <a:solidFill>
                <a:schemeClr val="accent1"/>
              </a:solidFill>
            </a:endParaRPr>
          </a:p>
        </p:txBody>
      </p:sp>
      <p:sp>
        <p:nvSpPr>
          <p:cNvPr id="40" name="Rectangle 39">
            <a:extLst>
              <a:ext uri="{FF2B5EF4-FFF2-40B4-BE49-F238E27FC236}">
                <a16:creationId xmlns:a16="http://schemas.microsoft.com/office/drawing/2014/main" id="{B38715B4-AE5D-4CAA-83C8-545AED5866B8}"/>
              </a:ext>
            </a:extLst>
          </p:cNvPr>
          <p:cNvSpPr/>
          <p:nvPr/>
        </p:nvSpPr>
        <p:spPr>
          <a:xfrm>
            <a:off x="2001203" y="3012668"/>
            <a:ext cx="3777470"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~0.4% EXPANSION</a:t>
            </a:r>
            <a:endParaRPr lang="en-US" i="1" dirty="0">
              <a:solidFill>
                <a:schemeClr val="bg2">
                  <a:lumMod val="50000"/>
                </a:schemeClr>
              </a:solidFill>
            </a:endParaRPr>
          </a:p>
        </p:txBody>
      </p:sp>
      <p:cxnSp>
        <p:nvCxnSpPr>
          <p:cNvPr id="46" name="Straight Arrow Connector 45">
            <a:extLst>
              <a:ext uri="{FF2B5EF4-FFF2-40B4-BE49-F238E27FC236}">
                <a16:creationId xmlns:a16="http://schemas.microsoft.com/office/drawing/2014/main" id="{B577E97D-AE9D-416F-BAC7-4E84EBDF1B98}"/>
              </a:ext>
            </a:extLst>
          </p:cNvPr>
          <p:cNvCxnSpPr>
            <a:cxnSpLocks/>
          </p:cNvCxnSpPr>
          <p:nvPr/>
        </p:nvCxnSpPr>
        <p:spPr>
          <a:xfrm>
            <a:off x="1394650" y="2119602"/>
            <a:ext cx="0" cy="432041"/>
          </a:xfrm>
          <a:prstGeom prst="straightConnector1">
            <a:avLst/>
          </a:prstGeom>
          <a:ln w="285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DC328798-7121-4144-A844-C892688D2CA7}"/>
              </a:ext>
            </a:extLst>
          </p:cNvPr>
          <p:cNvSpPr txBox="1"/>
          <p:nvPr/>
        </p:nvSpPr>
        <p:spPr>
          <a:xfrm>
            <a:off x="1528976" y="1812322"/>
            <a:ext cx="1205754" cy="461665"/>
          </a:xfrm>
          <a:prstGeom prst="rect">
            <a:avLst/>
          </a:prstGeom>
          <a:noFill/>
        </p:spPr>
        <p:txBody>
          <a:bodyPr wrap="square" rtlCol="0">
            <a:spAutoFit/>
          </a:bodyPr>
          <a:lstStyle/>
          <a:p>
            <a:r>
              <a:rPr lang="en-US" sz="2400" b="1" dirty="0">
                <a:solidFill>
                  <a:srgbClr val="C00000"/>
                </a:solidFill>
              </a:rPr>
              <a:t>~30mm</a:t>
            </a:r>
          </a:p>
        </p:txBody>
      </p:sp>
      <p:cxnSp>
        <p:nvCxnSpPr>
          <p:cNvPr id="50" name="Straight Arrow Connector 49">
            <a:extLst>
              <a:ext uri="{FF2B5EF4-FFF2-40B4-BE49-F238E27FC236}">
                <a16:creationId xmlns:a16="http://schemas.microsoft.com/office/drawing/2014/main" id="{38034695-E561-496F-B16E-C635E55338E7}"/>
              </a:ext>
            </a:extLst>
          </p:cNvPr>
          <p:cNvCxnSpPr>
            <a:cxnSpLocks/>
          </p:cNvCxnSpPr>
          <p:nvPr/>
        </p:nvCxnSpPr>
        <p:spPr>
          <a:xfrm>
            <a:off x="1627417" y="4843953"/>
            <a:ext cx="0" cy="254930"/>
          </a:xfrm>
          <a:prstGeom prst="straightConnector1">
            <a:avLst/>
          </a:prstGeom>
          <a:ln w="28575">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D8A54BC-0006-456B-9ECD-DD59266078DD}"/>
              </a:ext>
            </a:extLst>
          </p:cNvPr>
          <p:cNvSpPr txBox="1"/>
          <p:nvPr/>
        </p:nvSpPr>
        <p:spPr>
          <a:xfrm>
            <a:off x="1648714" y="4546448"/>
            <a:ext cx="1205754" cy="461665"/>
          </a:xfrm>
          <a:prstGeom prst="rect">
            <a:avLst/>
          </a:prstGeom>
          <a:noFill/>
        </p:spPr>
        <p:txBody>
          <a:bodyPr wrap="square" rtlCol="0">
            <a:spAutoFit/>
          </a:bodyPr>
          <a:lstStyle/>
          <a:p>
            <a:r>
              <a:rPr lang="en-US" sz="2400" b="1" dirty="0">
                <a:solidFill>
                  <a:srgbClr val="C00000"/>
                </a:solidFill>
              </a:rPr>
              <a:t>~15mm</a:t>
            </a:r>
          </a:p>
        </p:txBody>
      </p:sp>
      <p:sp>
        <p:nvSpPr>
          <p:cNvPr id="52" name="Rectangle 51">
            <a:extLst>
              <a:ext uri="{FF2B5EF4-FFF2-40B4-BE49-F238E27FC236}">
                <a16:creationId xmlns:a16="http://schemas.microsoft.com/office/drawing/2014/main" id="{4155529A-FB42-4DCE-A181-1E1411A4FE4A}"/>
              </a:ext>
            </a:extLst>
          </p:cNvPr>
          <p:cNvSpPr/>
          <p:nvPr/>
        </p:nvSpPr>
        <p:spPr>
          <a:xfrm>
            <a:off x="2045593" y="5584253"/>
            <a:ext cx="2042663"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~0.4% EXPANSION</a:t>
            </a:r>
            <a:endParaRPr lang="en-US" i="1" dirty="0">
              <a:solidFill>
                <a:schemeClr val="bg2">
                  <a:lumMod val="50000"/>
                </a:schemeClr>
              </a:solidFill>
            </a:endParaRPr>
          </a:p>
        </p:txBody>
      </p:sp>
      <p:sp>
        <p:nvSpPr>
          <p:cNvPr id="60" name="TextBox 59">
            <a:extLst>
              <a:ext uri="{FF2B5EF4-FFF2-40B4-BE49-F238E27FC236}">
                <a16:creationId xmlns:a16="http://schemas.microsoft.com/office/drawing/2014/main" id="{19BC165B-B435-451F-9CA1-A2C0A369B39C}"/>
              </a:ext>
            </a:extLst>
          </p:cNvPr>
          <p:cNvSpPr txBox="1"/>
          <p:nvPr/>
        </p:nvSpPr>
        <p:spPr>
          <a:xfrm>
            <a:off x="2275465" y="2181255"/>
            <a:ext cx="2512435" cy="830997"/>
          </a:xfrm>
          <a:prstGeom prst="rect">
            <a:avLst/>
          </a:prstGeom>
          <a:noFill/>
        </p:spPr>
        <p:txBody>
          <a:bodyPr wrap="square" rtlCol="0">
            <a:spAutoFit/>
          </a:bodyPr>
          <a:lstStyle/>
          <a:p>
            <a:r>
              <a:rPr lang="en-US" sz="2400" b="1" dirty="0">
                <a:solidFill>
                  <a:schemeClr val="accent1"/>
                </a:solidFill>
              </a:rPr>
              <a:t>Sparse </a:t>
            </a:r>
          </a:p>
          <a:p>
            <a:r>
              <a:rPr lang="en-US" sz="2400" b="1" dirty="0">
                <a:solidFill>
                  <a:schemeClr val="accent1"/>
                </a:solidFill>
              </a:rPr>
              <a:t>Map Crack</a:t>
            </a:r>
          </a:p>
        </p:txBody>
      </p:sp>
      <p:sp>
        <p:nvSpPr>
          <p:cNvPr id="61" name="TextBox 60">
            <a:extLst>
              <a:ext uri="{FF2B5EF4-FFF2-40B4-BE49-F238E27FC236}">
                <a16:creationId xmlns:a16="http://schemas.microsoft.com/office/drawing/2014/main" id="{F6B4724D-890D-4DF0-B17A-642AAA62120B}"/>
              </a:ext>
            </a:extLst>
          </p:cNvPr>
          <p:cNvSpPr txBox="1"/>
          <p:nvPr/>
        </p:nvSpPr>
        <p:spPr>
          <a:xfrm>
            <a:off x="2313277" y="4774843"/>
            <a:ext cx="2512435" cy="830997"/>
          </a:xfrm>
          <a:prstGeom prst="rect">
            <a:avLst/>
          </a:prstGeom>
          <a:noFill/>
        </p:spPr>
        <p:txBody>
          <a:bodyPr wrap="square" rtlCol="0">
            <a:spAutoFit/>
          </a:bodyPr>
          <a:lstStyle/>
          <a:p>
            <a:r>
              <a:rPr lang="en-US" sz="2400" b="1" dirty="0">
                <a:solidFill>
                  <a:schemeClr val="accent1"/>
                </a:solidFill>
              </a:rPr>
              <a:t>Compact</a:t>
            </a:r>
          </a:p>
          <a:p>
            <a:r>
              <a:rPr lang="en-US" sz="2400" b="1" dirty="0">
                <a:solidFill>
                  <a:schemeClr val="accent1"/>
                </a:solidFill>
              </a:rPr>
              <a:t>Map Crack</a:t>
            </a:r>
          </a:p>
        </p:txBody>
      </p:sp>
      <p:pic>
        <p:nvPicPr>
          <p:cNvPr id="62" name="new2">
            <a:hlinkClick r:id="" action="ppaction://media"/>
            <a:extLst>
              <a:ext uri="{FF2B5EF4-FFF2-40B4-BE49-F238E27FC236}">
                <a16:creationId xmlns:a16="http://schemas.microsoft.com/office/drawing/2014/main" id="{A656FFC2-75AE-4CB0-B3EE-BCE6205E7AA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l="22200" r="22762"/>
          <a:stretch/>
        </p:blipFill>
        <p:spPr>
          <a:xfrm>
            <a:off x="8239158" y="0"/>
            <a:ext cx="904842" cy="917743"/>
          </a:xfrm>
          <a:prstGeom prst="rect">
            <a:avLst/>
          </a:prstGeom>
        </p:spPr>
      </p:pic>
    </p:spTree>
    <p:extLst>
      <p:ext uri="{BB962C8B-B14F-4D97-AF65-F5344CB8AC3E}">
        <p14:creationId xmlns:p14="http://schemas.microsoft.com/office/powerpoint/2010/main" val="42301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37" fill="hold"/>
                                        <p:tgtEl>
                                          <p:spTgt spid="6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100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62"/>
                </p:tgtEl>
              </p:cMediaNode>
            </p:video>
          </p:childTnLst>
        </p:cTn>
      </p:par>
    </p:tnLst>
    <p:bldLst>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图像" descr="图像">
            <a:extLst>
              <a:ext uri="{FF2B5EF4-FFF2-40B4-BE49-F238E27FC236}">
                <a16:creationId xmlns:a16="http://schemas.microsoft.com/office/drawing/2014/main" id="{19020667-CAF3-6947-951A-6AC990BB53FC}"/>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9003" b="92244" l="7463" r="95647">
                        <a14:foregroundMark x1="24876" y1="57341" x2="24876" y2="5734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48134" y1="16205" x2="48134" y2="16205"/>
                        <a14:foregroundMark x1="48134" y1="16205" x2="48134" y2="16205"/>
                        <a14:foregroundMark x1="47015" y1="9141" x2="47015" y2="9141"/>
                        <a14:foregroundMark x1="47015" y1="9141" x2="47015" y2="9141"/>
                        <a14:foregroundMark x1="47015" y1="9141" x2="47015" y2="53463"/>
                        <a14:foregroundMark x1="47015" y1="53463" x2="30970" y2="85734"/>
                        <a14:foregroundMark x1="30970" y1="85734" x2="20274" y2="87812"/>
                        <a14:foregroundMark x1="66667" y1="19806" x2="63184" y2="83102"/>
                        <a14:foregroundMark x1="84080" y1="27978" x2="82214" y2="84211"/>
                        <a14:foregroundMark x1="82214" y1="84211" x2="81716" y2="85457"/>
                        <a14:foregroundMark x1="86443" y1="22022" x2="86443" y2="57341"/>
                        <a14:foregroundMark x1="92164" y1="24377" x2="81592" y2="48892"/>
                        <a14:foregroundMark x1="81592" y1="48892" x2="92164" y2="72992"/>
                        <a14:foregroundMark x1="92164" y1="72992" x2="92164" y2="78393"/>
                        <a14:foregroundMark x1="92164" y1="77285" x2="92164" y2="77285"/>
                        <a14:foregroundMark x1="77363" y1="66759" x2="77363" y2="66759"/>
                        <a14:foregroundMark x1="28856" y1="27839" x2="28856" y2="65651"/>
                        <a14:foregroundMark x1="18657" y1="31025" x2="18284" y2="74515"/>
                        <a14:foregroundMark x1="12687" y1="23546" x2="12687" y2="79086"/>
                        <a14:foregroundMark x1="7463" y1="17175" x2="8582" y2="85873"/>
                        <a14:foregroundMark x1="36194" y1="83380" x2="61070" y2="86011"/>
                        <a14:foregroundMark x1="61070" y1="86011" x2="62065" y2="86842"/>
                        <a14:foregroundMark x1="34453" y1="89058" x2="57836" y2="92244"/>
                        <a14:foregroundMark x1="93905" y1="14681" x2="95647" y2="84349"/>
                      </a14:backgroundRemoval>
                    </a14:imgEffect>
                  </a14:imgLayer>
                </a14:imgProps>
              </a:ext>
              <a:ext uri="{28A0092B-C50C-407E-A947-70E740481C1C}">
                <a14:useLocalDpi xmlns:a14="http://schemas.microsoft.com/office/drawing/2010/main"/>
              </a:ext>
            </a:extLst>
          </a:blip>
          <a:srcRect t="-1" b="3297"/>
          <a:stretch/>
        </p:blipFill>
        <p:spPr>
          <a:xfrm>
            <a:off x="568685" y="1252704"/>
            <a:ext cx="1922981" cy="1838412"/>
          </a:xfrm>
          <a:prstGeom prst="rect">
            <a:avLst/>
          </a:prstGeom>
          <a:ln w="12700" cap="flat">
            <a:noFill/>
            <a:miter lim="400000"/>
          </a:ln>
          <a:effectLst/>
        </p:spPr>
      </p:pic>
      <p:sp>
        <p:nvSpPr>
          <p:cNvPr id="138" name="テキスト ボックス 5">
            <a:extLst>
              <a:ext uri="{FF2B5EF4-FFF2-40B4-BE49-F238E27FC236}">
                <a16:creationId xmlns:a16="http://schemas.microsoft.com/office/drawing/2014/main" id="{67880639-9002-9947-BF38-28602AB53FC5}"/>
              </a:ext>
            </a:extLst>
          </p:cNvPr>
          <p:cNvSpPr txBox="1"/>
          <p:nvPr/>
        </p:nvSpPr>
        <p:spPr>
          <a:xfrm>
            <a:off x="2810775" y="2214978"/>
            <a:ext cx="1862359"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NO </a:t>
            </a:r>
          </a:p>
          <a:p>
            <a:pPr algn="ctr"/>
            <a:r>
              <a:rPr lang="en-US" sz="2400" dirty="0"/>
              <a:t>CRACKING</a:t>
            </a:r>
            <a:endParaRPr sz="2400" dirty="0"/>
          </a:p>
        </p:txBody>
      </p:sp>
      <p:sp>
        <p:nvSpPr>
          <p:cNvPr id="139" name="テキスト ボックス 5">
            <a:extLst>
              <a:ext uri="{FF2B5EF4-FFF2-40B4-BE49-F238E27FC236}">
                <a16:creationId xmlns:a16="http://schemas.microsoft.com/office/drawing/2014/main" id="{578DCBCB-99CC-4D45-BC36-66473F47328E}"/>
              </a:ext>
            </a:extLst>
          </p:cNvPr>
          <p:cNvSpPr txBox="1"/>
          <p:nvPr/>
        </p:nvSpPr>
        <p:spPr>
          <a:xfrm>
            <a:off x="2786361" y="1160192"/>
            <a:ext cx="1862359"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Uniformed Expansion</a:t>
            </a:r>
            <a:endParaRPr sz="2400" dirty="0"/>
          </a:p>
        </p:txBody>
      </p:sp>
      <p:sp>
        <p:nvSpPr>
          <p:cNvPr id="140" name="Arrow: Right 8">
            <a:extLst>
              <a:ext uri="{FF2B5EF4-FFF2-40B4-BE49-F238E27FC236}">
                <a16:creationId xmlns:a16="http://schemas.microsoft.com/office/drawing/2014/main" id="{2DA2AD8C-9EB9-2246-BE1B-0725442F3E76}"/>
              </a:ext>
            </a:extLst>
          </p:cNvPr>
          <p:cNvSpPr/>
          <p:nvPr/>
        </p:nvSpPr>
        <p:spPr>
          <a:xfrm rot="5400000">
            <a:off x="3529173" y="1775638"/>
            <a:ext cx="351895" cy="654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EXPANSION RESULT</a:t>
            </a:r>
          </a:p>
        </p:txBody>
      </p:sp>
      <p:sp>
        <p:nvSpPr>
          <p:cNvPr id="57" name="テキスト ボックス 5">
            <a:extLst>
              <a:ext uri="{FF2B5EF4-FFF2-40B4-BE49-F238E27FC236}">
                <a16:creationId xmlns:a16="http://schemas.microsoft.com/office/drawing/2014/main" id="{A263811D-D7AB-47A3-AA1B-D589D94B416C}"/>
              </a:ext>
            </a:extLst>
          </p:cNvPr>
          <p:cNvSpPr txBox="1"/>
          <p:nvPr/>
        </p:nvSpPr>
        <p:spPr>
          <a:xfrm>
            <a:off x="2992057" y="4058770"/>
            <a:ext cx="4487584"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Expansion Intensified Range</a:t>
            </a:r>
            <a:endParaRPr sz="2400" dirty="0">
              <a:solidFill>
                <a:schemeClr val="accent1"/>
              </a:solidFill>
            </a:endParaRPr>
          </a:p>
        </p:txBody>
      </p:sp>
      <p:grpSp>
        <p:nvGrpSpPr>
          <p:cNvPr id="48" name="グループ化 47"/>
          <p:cNvGrpSpPr/>
          <p:nvPr/>
        </p:nvGrpSpPr>
        <p:grpSpPr>
          <a:xfrm>
            <a:off x="4439959" y="4439651"/>
            <a:ext cx="1351965" cy="1392929"/>
            <a:chOff x="5542961" y="1433938"/>
            <a:chExt cx="1405142" cy="1456529"/>
          </a:xfrm>
        </p:grpSpPr>
        <p:pic>
          <p:nvPicPr>
            <p:cNvPr id="49"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a:extLst>
                <a:ext uri="{FF2B5EF4-FFF2-40B4-BE49-F238E27FC236}">
                  <a16:creationId xmlns:a16="http://schemas.microsoft.com/office/drawing/2014/main" id="{85DA2272-306A-43A0-8FCE-7ACC096B41E3}"/>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71" name="グループ化 70"/>
          <p:cNvGrpSpPr/>
          <p:nvPr/>
        </p:nvGrpSpPr>
        <p:grpSpPr>
          <a:xfrm>
            <a:off x="5759528" y="-2242644"/>
            <a:ext cx="1405142" cy="1456529"/>
            <a:chOff x="7489906" y="1461940"/>
            <a:chExt cx="1405142" cy="1456529"/>
          </a:xfrm>
        </p:grpSpPr>
        <p:pic>
          <p:nvPicPr>
            <p:cNvPr id="50"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7489906" y="1461940"/>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8" name="矩形">
              <a:extLst>
                <a:ext uri="{FF2B5EF4-FFF2-40B4-BE49-F238E27FC236}">
                  <a16:creationId xmlns:a16="http://schemas.microsoft.com/office/drawing/2014/main" id="{85DA2272-306A-43A0-8FCE-7ACC096B41E3}"/>
                </a:ext>
              </a:extLst>
            </p:cNvPr>
            <p:cNvSpPr/>
            <p:nvPr/>
          </p:nvSpPr>
          <p:spPr>
            <a:xfrm>
              <a:off x="7769343" y="1783046"/>
              <a:ext cx="794303" cy="806315"/>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47" name="グループ化 46"/>
          <p:cNvGrpSpPr/>
          <p:nvPr/>
        </p:nvGrpSpPr>
        <p:grpSpPr>
          <a:xfrm>
            <a:off x="3900384" y="-2206403"/>
            <a:ext cx="1405142" cy="1456529"/>
            <a:chOff x="3557859" y="1459249"/>
            <a:chExt cx="1405142" cy="1456529"/>
          </a:xfrm>
        </p:grpSpPr>
        <p:pic>
          <p:nvPicPr>
            <p:cNvPr id="3074"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3557859" y="1459249"/>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a:extLst>
                <a:ext uri="{FF2B5EF4-FFF2-40B4-BE49-F238E27FC236}">
                  <a16:creationId xmlns:a16="http://schemas.microsoft.com/office/drawing/2014/main" id="{85DA2272-306A-43A0-8FCE-7ACC096B41E3}"/>
                </a:ext>
              </a:extLst>
            </p:cNvPr>
            <p:cNvSpPr/>
            <p:nvPr/>
          </p:nvSpPr>
          <p:spPr>
            <a:xfrm>
              <a:off x="4017246" y="1981632"/>
              <a:ext cx="435006" cy="406805"/>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54" name="テキスト ボックス 5">
            <a:extLst>
              <a:ext uri="{FF2B5EF4-FFF2-40B4-BE49-F238E27FC236}">
                <a16:creationId xmlns:a16="http://schemas.microsoft.com/office/drawing/2014/main" id="{DFD7255A-A008-4F77-B76D-C3CDB1F14414}"/>
              </a:ext>
            </a:extLst>
          </p:cNvPr>
          <p:cNvSpPr txBox="1"/>
          <p:nvPr/>
        </p:nvSpPr>
        <p:spPr>
          <a:xfrm>
            <a:off x="4602955" y="-1247776"/>
            <a:ext cx="763072"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15%</a:t>
            </a:r>
            <a:endParaRPr sz="2400" dirty="0"/>
          </a:p>
        </p:txBody>
      </p:sp>
      <p:sp>
        <p:nvSpPr>
          <p:cNvPr id="60" name="テキスト ボックス 5">
            <a:extLst>
              <a:ext uri="{FF2B5EF4-FFF2-40B4-BE49-F238E27FC236}">
                <a16:creationId xmlns:a16="http://schemas.microsoft.com/office/drawing/2014/main" id="{DFD7255A-A008-4F77-B76D-C3CDB1F14414}"/>
              </a:ext>
            </a:extLst>
          </p:cNvPr>
          <p:cNvSpPr txBox="1"/>
          <p:nvPr/>
        </p:nvSpPr>
        <p:spPr>
          <a:xfrm>
            <a:off x="6461003" y="-1284440"/>
            <a:ext cx="763072"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t>50%</a:t>
            </a:r>
            <a:endParaRPr sz="2400" dirty="0"/>
          </a:p>
        </p:txBody>
      </p:sp>
      <p:sp>
        <p:nvSpPr>
          <p:cNvPr id="62"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277107"/>
            <a:ext cx="8512935"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Introducing Un-uniformly Expansion for DEF Center Part </a:t>
            </a:r>
          </a:p>
        </p:txBody>
      </p:sp>
      <p:sp>
        <p:nvSpPr>
          <p:cNvPr id="61" name="テキスト ボックス 5">
            <a:extLst>
              <a:ext uri="{FF2B5EF4-FFF2-40B4-BE49-F238E27FC236}">
                <a16:creationId xmlns:a16="http://schemas.microsoft.com/office/drawing/2014/main" id="{A263811D-D7AB-47A3-AA1B-D589D94B416C}"/>
              </a:ext>
            </a:extLst>
          </p:cNvPr>
          <p:cNvSpPr txBox="1"/>
          <p:nvPr/>
        </p:nvSpPr>
        <p:spPr>
          <a:xfrm>
            <a:off x="8292" y="4049438"/>
            <a:ext cx="2968173"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Aggregate Percentage</a:t>
            </a:r>
            <a:endParaRPr sz="2400" dirty="0">
              <a:solidFill>
                <a:schemeClr val="accent1"/>
              </a:solidFill>
            </a:endParaRPr>
          </a:p>
        </p:txBody>
      </p:sp>
      <p:grpSp>
        <p:nvGrpSpPr>
          <p:cNvPr id="78" name="グループ化 47">
            <a:extLst>
              <a:ext uri="{FF2B5EF4-FFF2-40B4-BE49-F238E27FC236}">
                <a16:creationId xmlns:a16="http://schemas.microsoft.com/office/drawing/2014/main" id="{C1462928-DBF4-42D4-A2B5-5E2D6678A25A}"/>
              </a:ext>
            </a:extLst>
          </p:cNvPr>
          <p:cNvGrpSpPr/>
          <p:nvPr/>
        </p:nvGrpSpPr>
        <p:grpSpPr>
          <a:xfrm>
            <a:off x="3088116" y="4447765"/>
            <a:ext cx="1351965" cy="1392929"/>
            <a:chOff x="5542961" y="1433938"/>
            <a:chExt cx="1405142" cy="1456529"/>
          </a:xfrm>
        </p:grpSpPr>
        <p:pic>
          <p:nvPicPr>
            <p:cNvPr id="79" name="Picture 2" descr="F:\Simulation\SimVer10Result\ASR\S11M25X0Y-1CD0A0.001\DEP50-STEP(001).BMP">
              <a:extLst>
                <a:ext uri="{FF2B5EF4-FFF2-40B4-BE49-F238E27FC236}">
                  <a16:creationId xmlns:a16="http://schemas.microsoft.com/office/drawing/2014/main" id="{F4567A39-03B2-41F6-9ED2-FC58F92161A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0" name="矩形">
              <a:extLst>
                <a:ext uri="{FF2B5EF4-FFF2-40B4-BE49-F238E27FC236}">
                  <a16:creationId xmlns:a16="http://schemas.microsoft.com/office/drawing/2014/main" id="{D1CA3EAA-B408-4CFD-B32E-76EE06C2E750}"/>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82" name="グループ化 47">
            <a:extLst>
              <a:ext uri="{FF2B5EF4-FFF2-40B4-BE49-F238E27FC236}">
                <a16:creationId xmlns:a16="http://schemas.microsoft.com/office/drawing/2014/main" id="{550C26A1-100B-4154-A759-01A92E8C0049}"/>
              </a:ext>
            </a:extLst>
          </p:cNvPr>
          <p:cNvGrpSpPr/>
          <p:nvPr/>
        </p:nvGrpSpPr>
        <p:grpSpPr>
          <a:xfrm>
            <a:off x="5771240" y="4453266"/>
            <a:ext cx="1351965" cy="1392929"/>
            <a:chOff x="5542961" y="1433938"/>
            <a:chExt cx="1405142" cy="1456529"/>
          </a:xfrm>
        </p:grpSpPr>
        <p:pic>
          <p:nvPicPr>
            <p:cNvPr id="83" name="Picture 2" descr="F:\Simulation\SimVer10Result\ASR\S11M25X0Y-1CD0A0.001\DEP50-STEP(001).BMP">
              <a:extLst>
                <a:ext uri="{FF2B5EF4-FFF2-40B4-BE49-F238E27FC236}">
                  <a16:creationId xmlns:a16="http://schemas.microsoft.com/office/drawing/2014/main" id="{BF79F818-FDFF-4008-8415-B580B876A40E}"/>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4" name="矩形">
              <a:extLst>
                <a:ext uri="{FF2B5EF4-FFF2-40B4-BE49-F238E27FC236}">
                  <a16:creationId xmlns:a16="http://schemas.microsoft.com/office/drawing/2014/main" id="{D4F0CFF4-4527-42B6-9D57-887EA2159CF2}"/>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86" name="テキスト ボックス 5">
            <a:extLst>
              <a:ext uri="{FF2B5EF4-FFF2-40B4-BE49-F238E27FC236}">
                <a16:creationId xmlns:a16="http://schemas.microsoft.com/office/drawing/2014/main" id="{4B68AC21-0AE2-4809-B3CE-918FD635EDC3}"/>
              </a:ext>
            </a:extLst>
          </p:cNvPr>
          <p:cNvSpPr txBox="1"/>
          <p:nvPr/>
        </p:nvSpPr>
        <p:spPr>
          <a:xfrm>
            <a:off x="3270627" y="5670430"/>
            <a:ext cx="99847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accent1"/>
                </a:solidFill>
              </a:rPr>
              <a:t>50mm</a:t>
            </a:r>
            <a:endParaRPr sz="2400" dirty="0">
              <a:solidFill>
                <a:schemeClr val="accent1"/>
              </a:solidFill>
            </a:endParaRPr>
          </a:p>
        </p:txBody>
      </p:sp>
      <p:sp>
        <p:nvSpPr>
          <p:cNvPr id="87" name="テキスト ボックス 5">
            <a:extLst>
              <a:ext uri="{FF2B5EF4-FFF2-40B4-BE49-F238E27FC236}">
                <a16:creationId xmlns:a16="http://schemas.microsoft.com/office/drawing/2014/main" id="{97076260-B8CB-4144-93D1-2644EF45F678}"/>
              </a:ext>
            </a:extLst>
          </p:cNvPr>
          <p:cNvSpPr txBox="1"/>
          <p:nvPr/>
        </p:nvSpPr>
        <p:spPr>
          <a:xfrm>
            <a:off x="4638582" y="5681002"/>
            <a:ext cx="99847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accent1"/>
                </a:solidFill>
              </a:rPr>
              <a:t>75mm</a:t>
            </a:r>
            <a:endParaRPr sz="2400" dirty="0">
              <a:solidFill>
                <a:schemeClr val="accent1"/>
              </a:solidFill>
            </a:endParaRPr>
          </a:p>
        </p:txBody>
      </p:sp>
      <p:sp>
        <p:nvSpPr>
          <p:cNvPr id="88" name="テキスト ボックス 5">
            <a:extLst>
              <a:ext uri="{FF2B5EF4-FFF2-40B4-BE49-F238E27FC236}">
                <a16:creationId xmlns:a16="http://schemas.microsoft.com/office/drawing/2014/main" id="{E76592DC-9687-4337-B61A-F89F64AF4CE1}"/>
              </a:ext>
            </a:extLst>
          </p:cNvPr>
          <p:cNvSpPr txBox="1"/>
          <p:nvPr/>
        </p:nvSpPr>
        <p:spPr>
          <a:xfrm>
            <a:off x="5880116" y="5670156"/>
            <a:ext cx="120483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accent1"/>
                </a:solidFill>
              </a:rPr>
              <a:t>100mm</a:t>
            </a:r>
            <a:endParaRPr sz="2400" dirty="0">
              <a:solidFill>
                <a:schemeClr val="accent1"/>
              </a:solidFill>
            </a:endParaRPr>
          </a:p>
        </p:txBody>
      </p:sp>
      <p:sp>
        <p:nvSpPr>
          <p:cNvPr id="89" name="テキスト ボックス 5">
            <a:extLst>
              <a:ext uri="{FF2B5EF4-FFF2-40B4-BE49-F238E27FC236}">
                <a16:creationId xmlns:a16="http://schemas.microsoft.com/office/drawing/2014/main" id="{00605649-D3D9-4397-835C-954373D7BA78}"/>
              </a:ext>
            </a:extLst>
          </p:cNvPr>
          <p:cNvSpPr txBox="1"/>
          <p:nvPr/>
        </p:nvSpPr>
        <p:spPr>
          <a:xfrm>
            <a:off x="172207" y="5680250"/>
            <a:ext cx="2563327"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accent1"/>
                </a:solidFill>
              </a:rPr>
              <a:t>100x100x100mm</a:t>
            </a:r>
            <a:endParaRPr sz="2400" dirty="0">
              <a:solidFill>
                <a:schemeClr val="accent1"/>
              </a:solidFill>
            </a:endParaRPr>
          </a:p>
        </p:txBody>
      </p:sp>
      <p:pic>
        <p:nvPicPr>
          <p:cNvPr id="5" name="Picture 4" descr="A picture containing building material, building, brick&#10;&#10;Description automatically generated">
            <a:extLst>
              <a:ext uri="{FF2B5EF4-FFF2-40B4-BE49-F238E27FC236}">
                <a16:creationId xmlns:a16="http://schemas.microsoft.com/office/drawing/2014/main" id="{369B2A54-FBF3-4085-B4DB-5DEAF441F0F3}"/>
              </a:ext>
            </a:extLst>
          </p:cNvPr>
          <p:cNvPicPr>
            <a:picLocks noChangeAspect="1"/>
          </p:cNvPicPr>
          <p:nvPr/>
        </p:nvPicPr>
        <p:blipFill rotWithShape="1">
          <a:blip r:embed="rId10">
            <a:extLst>
              <a:ext uri="{28A0092B-C50C-407E-A947-70E740481C1C}">
                <a14:useLocalDpi xmlns:a14="http://schemas.microsoft.com/office/drawing/2010/main"/>
              </a:ext>
            </a:extLst>
          </a:blip>
          <a:srcRect r="14094"/>
          <a:stretch/>
        </p:blipFill>
        <p:spPr>
          <a:xfrm>
            <a:off x="7498374" y="4459136"/>
            <a:ext cx="1569426" cy="1370183"/>
          </a:xfrm>
          <a:prstGeom prst="rect">
            <a:avLst/>
          </a:prstGeom>
        </p:spPr>
      </p:pic>
      <p:pic>
        <p:nvPicPr>
          <p:cNvPr id="92" name="Picture 6" descr="C:\Users\NagaiLab-Tao\Desktop\YUSHI\Pre\Models\A30.PNG">
            <a:extLst>
              <a:ext uri="{FF2B5EF4-FFF2-40B4-BE49-F238E27FC236}">
                <a16:creationId xmlns:a16="http://schemas.microsoft.com/office/drawing/2014/main" id="{FA1FDC1D-E6F7-41D4-A1E0-890F1A09D776}"/>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l="6788" t="-1" r="7469" b="513"/>
          <a:stretch/>
        </p:blipFill>
        <p:spPr bwMode="auto">
          <a:xfrm>
            <a:off x="1519782" y="4447609"/>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93" name="テキスト ボックス 5">
            <a:extLst>
              <a:ext uri="{FF2B5EF4-FFF2-40B4-BE49-F238E27FC236}">
                <a16:creationId xmlns:a16="http://schemas.microsoft.com/office/drawing/2014/main" id="{482DA618-9D98-4DB3-9F23-E76A7F256AFF}"/>
              </a:ext>
            </a:extLst>
          </p:cNvPr>
          <p:cNvSpPr txBox="1"/>
          <p:nvPr/>
        </p:nvSpPr>
        <p:spPr>
          <a:xfrm>
            <a:off x="2084489" y="5183394"/>
            <a:ext cx="76225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96" name="Arrow: Right 95">
            <a:extLst>
              <a:ext uri="{FF2B5EF4-FFF2-40B4-BE49-F238E27FC236}">
                <a16:creationId xmlns:a16="http://schemas.microsoft.com/office/drawing/2014/main" id="{5248B6DA-E25A-40D6-B7A3-F65EF5C2FCEE}"/>
              </a:ext>
            </a:extLst>
          </p:cNvPr>
          <p:cNvSpPr/>
          <p:nvPr/>
        </p:nvSpPr>
        <p:spPr>
          <a:xfrm>
            <a:off x="7325799" y="4799401"/>
            <a:ext cx="307683" cy="613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18">
            <a:extLst>
              <a:ext uri="{FF2B5EF4-FFF2-40B4-BE49-F238E27FC236}">
                <a16:creationId xmlns:a16="http://schemas.microsoft.com/office/drawing/2014/main" id="{3BADC661-B754-412C-A3F8-7B73D97F2ADA}"/>
              </a:ext>
            </a:extLst>
          </p:cNvPr>
          <p:cNvSpPr/>
          <p:nvPr/>
        </p:nvSpPr>
        <p:spPr>
          <a:xfrm>
            <a:off x="384991" y="954717"/>
            <a:ext cx="4736560" cy="2359935"/>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8" name="Straight Connector 30">
            <a:extLst>
              <a:ext uri="{FF2B5EF4-FFF2-40B4-BE49-F238E27FC236}">
                <a16:creationId xmlns:a16="http://schemas.microsoft.com/office/drawing/2014/main" id="{99AA0C8B-6658-4B02-BBDC-2D4B7FA0B379}"/>
              </a:ext>
            </a:extLst>
          </p:cNvPr>
          <p:cNvCxnSpPr>
            <a:cxnSpLocks/>
          </p:cNvCxnSpPr>
          <p:nvPr/>
        </p:nvCxnSpPr>
        <p:spPr>
          <a:xfrm>
            <a:off x="1059440" y="3058306"/>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31">
            <a:extLst>
              <a:ext uri="{FF2B5EF4-FFF2-40B4-BE49-F238E27FC236}">
                <a16:creationId xmlns:a16="http://schemas.microsoft.com/office/drawing/2014/main" id="{460B5467-A945-4D8F-ADA1-928B8A14F237}"/>
              </a:ext>
            </a:extLst>
          </p:cNvPr>
          <p:cNvCxnSpPr>
            <a:cxnSpLocks/>
          </p:cNvCxnSpPr>
          <p:nvPr/>
        </p:nvCxnSpPr>
        <p:spPr>
          <a:xfrm>
            <a:off x="1059440" y="3233491"/>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0" name="Freeform 33">
            <a:extLst>
              <a:ext uri="{FF2B5EF4-FFF2-40B4-BE49-F238E27FC236}">
                <a16:creationId xmlns:a16="http://schemas.microsoft.com/office/drawing/2014/main" id="{7B094113-BE9F-428F-979E-9B99CC5DD4B9}"/>
              </a:ext>
            </a:extLst>
          </p:cNvPr>
          <p:cNvSpPr/>
          <p:nvPr/>
        </p:nvSpPr>
        <p:spPr>
          <a:xfrm>
            <a:off x="1085745" y="1302478"/>
            <a:ext cx="3719329" cy="567663"/>
          </a:xfrm>
          <a:custGeom>
            <a:avLst/>
            <a:gdLst>
              <a:gd name="connsiteX0" fmla="*/ 0 w 7530861"/>
              <a:gd name="connsiteY0" fmla="*/ 8626 h 655607"/>
              <a:gd name="connsiteX1" fmla="*/ 8627 w 7530861"/>
              <a:gd name="connsiteY1" fmla="*/ 655607 h 655607"/>
              <a:gd name="connsiteX2" fmla="*/ 7530861 w 7530861"/>
              <a:gd name="connsiteY2" fmla="*/ 655607 h 655607"/>
              <a:gd name="connsiteX3" fmla="*/ 7522234 w 7530861"/>
              <a:gd name="connsiteY3" fmla="*/ 0 h 655607"/>
              <a:gd name="connsiteX4" fmla="*/ 4183812 w 7530861"/>
              <a:gd name="connsiteY4" fmla="*/ 155275 h 655607"/>
              <a:gd name="connsiteX5" fmla="*/ 3252159 w 7530861"/>
              <a:gd name="connsiteY5" fmla="*/ 146649 h 655607"/>
              <a:gd name="connsiteX6" fmla="*/ 0 w 7530861"/>
              <a:gd name="connsiteY6" fmla="*/ 8626 h 65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861" h="655607">
                <a:moveTo>
                  <a:pt x="0" y="8626"/>
                </a:moveTo>
                <a:lnTo>
                  <a:pt x="8627" y="655607"/>
                </a:lnTo>
                <a:lnTo>
                  <a:pt x="7530861" y="655607"/>
                </a:lnTo>
                <a:lnTo>
                  <a:pt x="7522234" y="0"/>
                </a:lnTo>
                <a:lnTo>
                  <a:pt x="4183812" y="155275"/>
                </a:lnTo>
                <a:lnTo>
                  <a:pt x="3252159" y="146649"/>
                </a:lnTo>
                <a:lnTo>
                  <a:pt x="0" y="8626"/>
                </a:lnTo>
                <a:close/>
              </a:path>
            </a:pathLst>
          </a:custGeom>
          <a:blipFill>
            <a:blip r:embed="rId12"/>
            <a:tile tx="0" ty="0" sx="100000" sy="100000" flip="none" algn="tl"/>
          </a:blipFill>
          <a:ln>
            <a:solidFill>
              <a:schemeClr val="tx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01" name="Straight Connector 34">
            <a:extLst>
              <a:ext uri="{FF2B5EF4-FFF2-40B4-BE49-F238E27FC236}">
                <a16:creationId xmlns:a16="http://schemas.microsoft.com/office/drawing/2014/main" id="{50A9EC6B-8922-46A1-BEF3-D88197976B0A}"/>
              </a:ext>
            </a:extLst>
          </p:cNvPr>
          <p:cNvCxnSpPr>
            <a:cxnSpLocks/>
          </p:cNvCxnSpPr>
          <p:nvPr/>
        </p:nvCxnSpPr>
        <p:spPr>
          <a:xfrm>
            <a:off x="479586" y="1923550"/>
            <a:ext cx="4563677" cy="0"/>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36">
            <a:extLst>
              <a:ext uri="{FF2B5EF4-FFF2-40B4-BE49-F238E27FC236}">
                <a16:creationId xmlns:a16="http://schemas.microsoft.com/office/drawing/2014/main" id="{60F1E0E7-B3C5-4B80-923D-5BDF348702DC}"/>
              </a:ext>
            </a:extLst>
          </p:cNvPr>
          <p:cNvCxnSpPr>
            <a:cxnSpLocks/>
          </p:cNvCxnSpPr>
          <p:nvPr/>
        </p:nvCxnSpPr>
        <p:spPr>
          <a:xfrm flipV="1">
            <a:off x="495078" y="1912730"/>
            <a:ext cx="0" cy="1274105"/>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51">
            <a:extLst>
              <a:ext uri="{FF2B5EF4-FFF2-40B4-BE49-F238E27FC236}">
                <a16:creationId xmlns:a16="http://schemas.microsoft.com/office/drawing/2014/main" id="{B5CD21D4-DA01-4EC5-BA1A-F84776092284}"/>
              </a:ext>
            </a:extLst>
          </p:cNvPr>
          <p:cNvCxnSpPr>
            <a:cxnSpLocks/>
          </p:cNvCxnSpPr>
          <p:nvPr/>
        </p:nvCxnSpPr>
        <p:spPr>
          <a:xfrm>
            <a:off x="1410330"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52">
            <a:extLst>
              <a:ext uri="{FF2B5EF4-FFF2-40B4-BE49-F238E27FC236}">
                <a16:creationId xmlns:a16="http://schemas.microsoft.com/office/drawing/2014/main" id="{89E8EBFD-FBB6-4400-B625-B09FD1A7E757}"/>
              </a:ext>
            </a:extLst>
          </p:cNvPr>
          <p:cNvCxnSpPr>
            <a:cxnSpLocks/>
          </p:cNvCxnSpPr>
          <p:nvPr/>
        </p:nvCxnSpPr>
        <p:spPr>
          <a:xfrm>
            <a:off x="1797907"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53">
            <a:extLst>
              <a:ext uri="{FF2B5EF4-FFF2-40B4-BE49-F238E27FC236}">
                <a16:creationId xmlns:a16="http://schemas.microsoft.com/office/drawing/2014/main" id="{7EAFA97A-A99B-4472-8B04-CCA29B716C92}"/>
              </a:ext>
            </a:extLst>
          </p:cNvPr>
          <p:cNvCxnSpPr>
            <a:cxnSpLocks/>
          </p:cNvCxnSpPr>
          <p:nvPr/>
        </p:nvCxnSpPr>
        <p:spPr>
          <a:xfrm>
            <a:off x="21861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54">
            <a:extLst>
              <a:ext uri="{FF2B5EF4-FFF2-40B4-BE49-F238E27FC236}">
                <a16:creationId xmlns:a16="http://schemas.microsoft.com/office/drawing/2014/main" id="{F705295E-319D-42F4-9CE7-BC4E5D3864E4}"/>
              </a:ext>
            </a:extLst>
          </p:cNvPr>
          <p:cNvCxnSpPr>
            <a:cxnSpLocks/>
          </p:cNvCxnSpPr>
          <p:nvPr/>
        </p:nvCxnSpPr>
        <p:spPr>
          <a:xfrm>
            <a:off x="25386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55">
            <a:extLst>
              <a:ext uri="{FF2B5EF4-FFF2-40B4-BE49-F238E27FC236}">
                <a16:creationId xmlns:a16="http://schemas.microsoft.com/office/drawing/2014/main" id="{92074334-2225-4E33-8E9C-AC85959026BC}"/>
              </a:ext>
            </a:extLst>
          </p:cNvPr>
          <p:cNvCxnSpPr>
            <a:cxnSpLocks/>
          </p:cNvCxnSpPr>
          <p:nvPr/>
        </p:nvCxnSpPr>
        <p:spPr>
          <a:xfrm>
            <a:off x="2907309"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56">
            <a:extLst>
              <a:ext uri="{FF2B5EF4-FFF2-40B4-BE49-F238E27FC236}">
                <a16:creationId xmlns:a16="http://schemas.microsoft.com/office/drawing/2014/main" id="{C375EE83-FBA4-4F7F-83A7-AE058CCA552E}"/>
              </a:ext>
            </a:extLst>
          </p:cNvPr>
          <p:cNvCxnSpPr>
            <a:cxnSpLocks/>
          </p:cNvCxnSpPr>
          <p:nvPr/>
        </p:nvCxnSpPr>
        <p:spPr>
          <a:xfrm>
            <a:off x="3258225"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57">
            <a:extLst>
              <a:ext uri="{FF2B5EF4-FFF2-40B4-BE49-F238E27FC236}">
                <a16:creationId xmlns:a16="http://schemas.microsoft.com/office/drawing/2014/main" id="{5F794B1A-2B82-4AB2-AB6B-C24E42D12503}"/>
              </a:ext>
            </a:extLst>
          </p:cNvPr>
          <p:cNvCxnSpPr>
            <a:cxnSpLocks/>
          </p:cNvCxnSpPr>
          <p:nvPr/>
        </p:nvCxnSpPr>
        <p:spPr>
          <a:xfrm>
            <a:off x="358041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58">
            <a:extLst>
              <a:ext uri="{FF2B5EF4-FFF2-40B4-BE49-F238E27FC236}">
                <a16:creationId xmlns:a16="http://schemas.microsoft.com/office/drawing/2014/main" id="{B91EA35F-9692-488D-ACF1-B9FE7F7DA084}"/>
              </a:ext>
            </a:extLst>
          </p:cNvPr>
          <p:cNvCxnSpPr>
            <a:cxnSpLocks/>
          </p:cNvCxnSpPr>
          <p:nvPr/>
        </p:nvCxnSpPr>
        <p:spPr>
          <a:xfrm>
            <a:off x="392515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59">
            <a:extLst>
              <a:ext uri="{FF2B5EF4-FFF2-40B4-BE49-F238E27FC236}">
                <a16:creationId xmlns:a16="http://schemas.microsoft.com/office/drawing/2014/main" id="{427497D4-A925-4A73-A00A-FF76BB7BBB91}"/>
              </a:ext>
            </a:extLst>
          </p:cNvPr>
          <p:cNvCxnSpPr>
            <a:cxnSpLocks/>
          </p:cNvCxnSpPr>
          <p:nvPr/>
        </p:nvCxnSpPr>
        <p:spPr>
          <a:xfrm>
            <a:off x="4245926" y="3140382"/>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3" name="TextBox 79">
            <a:extLst>
              <a:ext uri="{FF2B5EF4-FFF2-40B4-BE49-F238E27FC236}">
                <a16:creationId xmlns:a16="http://schemas.microsoft.com/office/drawing/2014/main" id="{B47BDE73-6B0C-4E5F-8B95-C46E654E843A}"/>
              </a:ext>
            </a:extLst>
          </p:cNvPr>
          <p:cNvSpPr txBox="1"/>
          <p:nvPr/>
        </p:nvSpPr>
        <p:spPr>
          <a:xfrm>
            <a:off x="453141" y="2893840"/>
            <a:ext cx="1286723" cy="461665"/>
          </a:xfrm>
          <a:prstGeom prst="rect">
            <a:avLst/>
          </a:prstGeom>
          <a:noFill/>
        </p:spPr>
        <p:txBody>
          <a:bodyPr wrap="square" rtlCol="0">
            <a:spAutoFit/>
          </a:bodyPr>
          <a:lstStyle/>
          <a:p>
            <a:r>
              <a:rPr lang="en-GB" sz="2400" dirty="0">
                <a:solidFill>
                  <a:srgbClr val="FF0000"/>
                </a:solidFill>
              </a:rPr>
              <a:t>Steam</a:t>
            </a:r>
            <a:endParaRPr lang="en-US" sz="2400" dirty="0">
              <a:solidFill>
                <a:prstClr val="black"/>
              </a:solidFill>
            </a:endParaRPr>
          </a:p>
        </p:txBody>
      </p:sp>
      <p:sp>
        <p:nvSpPr>
          <p:cNvPr id="114" name="Rectangle 2055">
            <a:extLst>
              <a:ext uri="{FF2B5EF4-FFF2-40B4-BE49-F238E27FC236}">
                <a16:creationId xmlns:a16="http://schemas.microsoft.com/office/drawing/2014/main" id="{4B96870B-F6DB-4952-8A75-CA7321188C9A}"/>
              </a:ext>
            </a:extLst>
          </p:cNvPr>
          <p:cNvSpPr/>
          <p:nvPr/>
        </p:nvSpPr>
        <p:spPr>
          <a:xfrm>
            <a:off x="1798322" y="2978480"/>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ectangle 86">
            <a:extLst>
              <a:ext uri="{FF2B5EF4-FFF2-40B4-BE49-F238E27FC236}">
                <a16:creationId xmlns:a16="http://schemas.microsoft.com/office/drawing/2014/main" id="{67BA5327-86EB-4E7A-848D-8F744E668330}"/>
              </a:ext>
            </a:extLst>
          </p:cNvPr>
          <p:cNvSpPr/>
          <p:nvPr/>
        </p:nvSpPr>
        <p:spPr>
          <a:xfrm>
            <a:off x="2776396" y="2979076"/>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Rectangle 89">
            <a:extLst>
              <a:ext uri="{FF2B5EF4-FFF2-40B4-BE49-F238E27FC236}">
                <a16:creationId xmlns:a16="http://schemas.microsoft.com/office/drawing/2014/main" id="{8D18C2C9-B752-4767-86E4-6D4B37C9AAD8}"/>
              </a:ext>
            </a:extLst>
          </p:cNvPr>
          <p:cNvSpPr/>
          <p:nvPr/>
        </p:nvSpPr>
        <p:spPr>
          <a:xfrm>
            <a:off x="3739524" y="297301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Rectangle 90">
            <a:extLst>
              <a:ext uri="{FF2B5EF4-FFF2-40B4-BE49-F238E27FC236}">
                <a16:creationId xmlns:a16="http://schemas.microsoft.com/office/drawing/2014/main" id="{133B7AD3-870F-4AD6-8385-B0A9202DE5AC}"/>
              </a:ext>
            </a:extLst>
          </p:cNvPr>
          <p:cNvSpPr/>
          <p:nvPr/>
        </p:nvSpPr>
        <p:spPr>
          <a:xfrm>
            <a:off x="4564139" y="297847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TextBox 91">
            <a:extLst>
              <a:ext uri="{FF2B5EF4-FFF2-40B4-BE49-F238E27FC236}">
                <a16:creationId xmlns:a16="http://schemas.microsoft.com/office/drawing/2014/main" id="{FA580F7D-E668-48C4-8CCB-93F616A4E48C}"/>
              </a:ext>
            </a:extLst>
          </p:cNvPr>
          <p:cNvSpPr txBox="1"/>
          <p:nvPr/>
        </p:nvSpPr>
        <p:spPr>
          <a:xfrm>
            <a:off x="2457858" y="1410690"/>
            <a:ext cx="1260504" cy="461665"/>
          </a:xfrm>
          <a:prstGeom prst="rect">
            <a:avLst/>
          </a:prstGeom>
          <a:noFill/>
        </p:spPr>
        <p:txBody>
          <a:bodyPr wrap="square" rtlCol="0">
            <a:spAutoFit/>
          </a:bodyPr>
          <a:lstStyle/>
          <a:p>
            <a:r>
              <a:rPr lang="en-GB" sz="2400" b="1" dirty="0">
                <a:solidFill>
                  <a:prstClr val="black"/>
                </a:solidFill>
              </a:rPr>
              <a:t>Sleeper</a:t>
            </a:r>
            <a:endParaRPr lang="en-US" sz="2400" b="1" dirty="0">
              <a:solidFill>
                <a:prstClr val="black"/>
              </a:solidFill>
            </a:endParaRPr>
          </a:p>
        </p:txBody>
      </p:sp>
      <p:pic>
        <p:nvPicPr>
          <p:cNvPr id="119" name="400207.mp4">
            <a:hlinkClick r:id="" action="ppaction://media"/>
            <a:extLst>
              <a:ext uri="{FF2B5EF4-FFF2-40B4-BE49-F238E27FC236}">
                <a16:creationId xmlns:a16="http://schemas.microsoft.com/office/drawing/2014/main" id="{E1EF4CA9-B964-477C-A854-0BD83130907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217512" y="2105823"/>
            <a:ext cx="1153473" cy="914400"/>
          </a:xfrm>
          <a:prstGeom prst="rect">
            <a:avLst/>
          </a:prstGeom>
        </p:spPr>
      </p:pic>
      <p:sp>
        <p:nvSpPr>
          <p:cNvPr id="120" name="Rectangle 49">
            <a:extLst>
              <a:ext uri="{FF2B5EF4-FFF2-40B4-BE49-F238E27FC236}">
                <a16:creationId xmlns:a16="http://schemas.microsoft.com/office/drawing/2014/main" id="{0C8E395C-250F-434E-9659-1F3FF78DBCF6}"/>
              </a:ext>
            </a:extLst>
          </p:cNvPr>
          <p:cNvSpPr/>
          <p:nvPr/>
        </p:nvSpPr>
        <p:spPr>
          <a:xfrm>
            <a:off x="272326" y="2212832"/>
            <a:ext cx="1929447" cy="743083"/>
          </a:xfrm>
          <a:prstGeom prst="rect">
            <a:avLst/>
          </a:prstGeom>
          <a:noFill/>
          <a:ln>
            <a:no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STEAM CHAMBER</a:t>
            </a:r>
            <a:endParaRPr lang="en-US" sz="2400" dirty="0">
              <a:solidFill>
                <a:schemeClr val="bg1"/>
              </a:solidFill>
            </a:endParaRPr>
          </a:p>
        </p:txBody>
      </p:sp>
      <p:pic>
        <p:nvPicPr>
          <p:cNvPr id="121" name="400207.mp4">
            <a:hlinkClick r:id="" action="ppaction://media"/>
            <a:extLst>
              <a:ext uri="{FF2B5EF4-FFF2-40B4-BE49-F238E27FC236}">
                <a16:creationId xmlns:a16="http://schemas.microsoft.com/office/drawing/2014/main" id="{AC24D524-59DD-4267-98AA-63594ADA0CE9}"/>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158798" y="2076170"/>
            <a:ext cx="1153473" cy="914400"/>
          </a:xfrm>
          <a:prstGeom prst="rect">
            <a:avLst/>
          </a:prstGeom>
        </p:spPr>
      </p:pic>
      <p:pic>
        <p:nvPicPr>
          <p:cNvPr id="122" name="400207.mp4">
            <a:hlinkClick r:id="" action="ppaction://media"/>
            <a:extLst>
              <a:ext uri="{FF2B5EF4-FFF2-40B4-BE49-F238E27FC236}">
                <a16:creationId xmlns:a16="http://schemas.microsoft.com/office/drawing/2014/main" id="{26B6C70B-353D-46B2-85C5-82DE3F1C5A57}"/>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133293" y="2092579"/>
            <a:ext cx="1153473" cy="914400"/>
          </a:xfrm>
          <a:prstGeom prst="rect">
            <a:avLst/>
          </a:prstGeom>
        </p:spPr>
      </p:pic>
      <p:pic>
        <p:nvPicPr>
          <p:cNvPr id="123" name="400207.mp4">
            <a:hlinkClick r:id="" action="ppaction://media"/>
            <a:extLst>
              <a:ext uri="{FF2B5EF4-FFF2-40B4-BE49-F238E27FC236}">
                <a16:creationId xmlns:a16="http://schemas.microsoft.com/office/drawing/2014/main" id="{AB4B9B3C-E8A4-484F-82D0-EA204F708963}"/>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979245" y="2073498"/>
            <a:ext cx="1153473" cy="914400"/>
          </a:xfrm>
          <a:prstGeom prst="rect">
            <a:avLst/>
          </a:prstGeom>
        </p:spPr>
      </p:pic>
      <p:sp>
        <p:nvSpPr>
          <p:cNvPr id="124" name="Rectangle 97">
            <a:extLst>
              <a:ext uri="{FF2B5EF4-FFF2-40B4-BE49-F238E27FC236}">
                <a16:creationId xmlns:a16="http://schemas.microsoft.com/office/drawing/2014/main" id="{8E388653-B3BD-4425-B89B-361247EAC092}"/>
              </a:ext>
            </a:extLst>
          </p:cNvPr>
          <p:cNvSpPr/>
          <p:nvPr/>
        </p:nvSpPr>
        <p:spPr>
          <a:xfrm>
            <a:off x="373828" y="943761"/>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5" name="Rectangle 97">
            <a:extLst>
              <a:ext uri="{FF2B5EF4-FFF2-40B4-BE49-F238E27FC236}">
                <a16:creationId xmlns:a16="http://schemas.microsoft.com/office/drawing/2014/main" id="{8DBABEB6-8D83-4B58-9BE8-E1B59B87B245}"/>
              </a:ext>
            </a:extLst>
          </p:cNvPr>
          <p:cNvSpPr/>
          <p:nvPr/>
        </p:nvSpPr>
        <p:spPr>
          <a:xfrm>
            <a:off x="373828"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6" name="Rectangle 97">
            <a:extLst>
              <a:ext uri="{FF2B5EF4-FFF2-40B4-BE49-F238E27FC236}">
                <a16:creationId xmlns:a16="http://schemas.microsoft.com/office/drawing/2014/main" id="{3B1236B4-6D9E-4A91-9A99-6CB31146DA15}"/>
              </a:ext>
            </a:extLst>
          </p:cNvPr>
          <p:cNvSpPr/>
          <p:nvPr/>
        </p:nvSpPr>
        <p:spPr>
          <a:xfrm>
            <a:off x="373828" y="949533"/>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7" name="Rectangle 97">
            <a:extLst>
              <a:ext uri="{FF2B5EF4-FFF2-40B4-BE49-F238E27FC236}">
                <a16:creationId xmlns:a16="http://schemas.microsoft.com/office/drawing/2014/main" id="{1D53B2D3-FBB2-4B2B-B13B-8B63A8428BDD}"/>
              </a:ext>
            </a:extLst>
          </p:cNvPr>
          <p:cNvSpPr/>
          <p:nvPr/>
        </p:nvSpPr>
        <p:spPr>
          <a:xfrm>
            <a:off x="379410"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8" name="TextBox 19">
            <a:extLst>
              <a:ext uri="{FF2B5EF4-FFF2-40B4-BE49-F238E27FC236}">
                <a16:creationId xmlns:a16="http://schemas.microsoft.com/office/drawing/2014/main" id="{1A16207B-21E6-463B-A570-E3203D8A782B}"/>
              </a:ext>
            </a:extLst>
          </p:cNvPr>
          <p:cNvSpPr txBox="1"/>
          <p:nvPr/>
        </p:nvSpPr>
        <p:spPr>
          <a:xfrm>
            <a:off x="327391" y="920873"/>
            <a:ext cx="1415200" cy="461665"/>
          </a:xfrm>
          <a:prstGeom prst="rect">
            <a:avLst/>
          </a:prstGeom>
          <a:noFill/>
        </p:spPr>
        <p:txBody>
          <a:bodyPr wrap="square" rtlCol="0">
            <a:spAutoFit/>
          </a:bodyPr>
          <a:lstStyle/>
          <a:p>
            <a:r>
              <a:rPr lang="en-GB" sz="2400" b="1" dirty="0">
                <a:solidFill>
                  <a:srgbClr val="FF0000"/>
                </a:solidFill>
              </a:rPr>
              <a:t>75 °C</a:t>
            </a:r>
            <a:endParaRPr lang="en-US" sz="2400" b="1" dirty="0">
              <a:solidFill>
                <a:prstClr val="black"/>
              </a:solidFill>
            </a:endParaRPr>
          </a:p>
        </p:txBody>
      </p:sp>
      <p:sp>
        <p:nvSpPr>
          <p:cNvPr id="129" name="TextBox 19">
            <a:extLst>
              <a:ext uri="{FF2B5EF4-FFF2-40B4-BE49-F238E27FC236}">
                <a16:creationId xmlns:a16="http://schemas.microsoft.com/office/drawing/2014/main" id="{26A1F76B-32D0-420F-87F9-6CE8E9F6EAB6}"/>
              </a:ext>
            </a:extLst>
          </p:cNvPr>
          <p:cNvSpPr txBox="1"/>
          <p:nvPr/>
        </p:nvSpPr>
        <p:spPr>
          <a:xfrm>
            <a:off x="3460620" y="1450630"/>
            <a:ext cx="1415200" cy="461665"/>
          </a:xfrm>
          <a:prstGeom prst="rect">
            <a:avLst/>
          </a:prstGeom>
          <a:noFill/>
        </p:spPr>
        <p:txBody>
          <a:bodyPr wrap="square" rtlCol="0">
            <a:spAutoFit/>
          </a:bodyPr>
          <a:lstStyle/>
          <a:p>
            <a:r>
              <a:rPr lang="en-GB" sz="2400" b="1" dirty="0">
                <a:solidFill>
                  <a:srgbClr val="FF0000"/>
                </a:solidFill>
              </a:rPr>
              <a:t>~85 °C</a:t>
            </a:r>
            <a:endParaRPr lang="en-US" sz="2400" b="1" dirty="0">
              <a:solidFill>
                <a:prstClr val="black"/>
              </a:solidFill>
            </a:endParaRPr>
          </a:p>
        </p:txBody>
      </p:sp>
      <p:sp>
        <p:nvSpPr>
          <p:cNvPr id="94" name="TextBox 19">
            <a:extLst>
              <a:ext uri="{FF2B5EF4-FFF2-40B4-BE49-F238E27FC236}">
                <a16:creationId xmlns:a16="http://schemas.microsoft.com/office/drawing/2014/main" id="{DFFA7730-7258-4BFC-A8DF-820A4BDD1EE9}"/>
              </a:ext>
            </a:extLst>
          </p:cNvPr>
          <p:cNvSpPr txBox="1"/>
          <p:nvPr/>
        </p:nvSpPr>
        <p:spPr>
          <a:xfrm>
            <a:off x="1841714" y="910227"/>
            <a:ext cx="3460122" cy="461665"/>
          </a:xfrm>
          <a:prstGeom prst="rect">
            <a:avLst/>
          </a:prstGeom>
          <a:noFill/>
        </p:spPr>
        <p:txBody>
          <a:bodyPr wrap="square" rtlCol="0">
            <a:spAutoFit/>
          </a:bodyPr>
          <a:lstStyle/>
          <a:p>
            <a:r>
              <a:rPr lang="en-GB" sz="2400" b="1" dirty="0">
                <a:solidFill>
                  <a:schemeClr val="bg1"/>
                </a:solidFill>
              </a:rPr>
              <a:t>STEAM CRUING PROCESS</a:t>
            </a:r>
            <a:endParaRPr lang="en-US" sz="2400" b="1" dirty="0">
              <a:solidFill>
                <a:schemeClr val="bg1"/>
              </a:solidFill>
            </a:endParaRPr>
          </a:p>
        </p:txBody>
      </p:sp>
      <p:sp>
        <p:nvSpPr>
          <p:cNvPr id="12" name="Rectangle 11">
            <a:extLst>
              <a:ext uri="{FF2B5EF4-FFF2-40B4-BE49-F238E27FC236}">
                <a16:creationId xmlns:a16="http://schemas.microsoft.com/office/drawing/2014/main" id="{9BBD2222-2F42-4FF4-8CA4-56729AB99AF8}"/>
              </a:ext>
            </a:extLst>
          </p:cNvPr>
          <p:cNvSpPr/>
          <p:nvPr/>
        </p:nvSpPr>
        <p:spPr>
          <a:xfrm>
            <a:off x="5049754" y="948941"/>
            <a:ext cx="4808016" cy="369332"/>
          </a:xfrm>
          <a:prstGeom prst="rect">
            <a:avLst/>
          </a:prstGeom>
        </p:spPr>
        <p:txBody>
          <a:bodyPr wrap="square">
            <a:spAutoFit/>
          </a:bodyPr>
          <a:lstStyle/>
          <a:p>
            <a:r>
              <a:rPr lang="en-GB" altLang="ja-JP" b="1" dirty="0">
                <a:solidFill>
                  <a:schemeClr val="accent1"/>
                </a:solidFill>
              </a:rPr>
              <a:t>Field Measurement of Curing Temperature</a:t>
            </a:r>
            <a:endParaRPr lang="en-US" b="1" dirty="0">
              <a:solidFill>
                <a:schemeClr val="accent1"/>
              </a:solidFill>
            </a:endParaRPr>
          </a:p>
        </p:txBody>
      </p:sp>
      <p:pic>
        <p:nvPicPr>
          <p:cNvPr id="14" name="Picture 13">
            <a:extLst>
              <a:ext uri="{FF2B5EF4-FFF2-40B4-BE49-F238E27FC236}">
                <a16:creationId xmlns:a16="http://schemas.microsoft.com/office/drawing/2014/main" id="{3C685DD4-8723-478A-893F-93D20407A6C2}"/>
              </a:ext>
            </a:extLst>
          </p:cNvPr>
          <p:cNvPicPr>
            <a:picLocks noChangeAspect="1"/>
          </p:cNvPicPr>
          <p:nvPr/>
        </p:nvPicPr>
        <p:blipFill>
          <a:blip r:embed="rId15"/>
          <a:stretch>
            <a:fillRect/>
          </a:stretch>
        </p:blipFill>
        <p:spPr>
          <a:xfrm>
            <a:off x="5439952" y="1314300"/>
            <a:ext cx="3543300" cy="1990725"/>
          </a:xfrm>
          <a:prstGeom prst="rect">
            <a:avLst/>
          </a:prstGeom>
        </p:spPr>
      </p:pic>
      <p:sp>
        <p:nvSpPr>
          <p:cNvPr id="7" name="Rectangle 6">
            <a:extLst>
              <a:ext uri="{FF2B5EF4-FFF2-40B4-BE49-F238E27FC236}">
                <a16:creationId xmlns:a16="http://schemas.microsoft.com/office/drawing/2014/main" id="{3E78E24B-79CF-4FE1-864C-20AC2E3AE451}"/>
              </a:ext>
            </a:extLst>
          </p:cNvPr>
          <p:cNvSpPr/>
          <p:nvPr/>
        </p:nvSpPr>
        <p:spPr>
          <a:xfrm>
            <a:off x="5648508" y="1349392"/>
            <a:ext cx="3354581" cy="45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schemeClr val="accent4"/>
                </a:solidFill>
              </a:rPr>
              <a:t>Critical Temperature for DEF</a:t>
            </a:r>
            <a:endParaRPr lang="en-US" sz="2000" b="1" dirty="0">
              <a:solidFill>
                <a:schemeClr val="accent4"/>
              </a:solidFill>
            </a:endParaRPr>
          </a:p>
        </p:txBody>
      </p:sp>
      <p:cxnSp>
        <p:nvCxnSpPr>
          <p:cNvPr id="150" name="Straight Connector 149">
            <a:extLst>
              <a:ext uri="{FF2B5EF4-FFF2-40B4-BE49-F238E27FC236}">
                <a16:creationId xmlns:a16="http://schemas.microsoft.com/office/drawing/2014/main" id="{A85CDA19-1203-48FF-A66B-28530F244FA4}"/>
              </a:ext>
            </a:extLst>
          </p:cNvPr>
          <p:cNvCxnSpPr>
            <a:cxnSpLocks/>
          </p:cNvCxnSpPr>
          <p:nvPr/>
        </p:nvCxnSpPr>
        <p:spPr>
          <a:xfrm>
            <a:off x="5829707" y="1877791"/>
            <a:ext cx="3107879" cy="0"/>
          </a:xfrm>
          <a:prstGeom prst="line">
            <a:avLst/>
          </a:prstGeom>
          <a:ln w="5715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48" name="Rectangle 147">
            <a:extLst>
              <a:ext uri="{FF2B5EF4-FFF2-40B4-BE49-F238E27FC236}">
                <a16:creationId xmlns:a16="http://schemas.microsoft.com/office/drawing/2014/main" id="{BB8A140A-7090-440A-A6C7-AAD940923B39}"/>
              </a:ext>
            </a:extLst>
          </p:cNvPr>
          <p:cNvSpPr/>
          <p:nvPr/>
        </p:nvSpPr>
        <p:spPr>
          <a:xfrm rot="16200000">
            <a:off x="4275402" y="1933998"/>
            <a:ext cx="2077543" cy="369332"/>
          </a:xfrm>
          <a:prstGeom prst="rect">
            <a:avLst/>
          </a:prstGeom>
        </p:spPr>
        <p:txBody>
          <a:bodyPr wrap="square">
            <a:spAutoFit/>
          </a:bodyPr>
          <a:lstStyle/>
          <a:p>
            <a:r>
              <a:rPr lang="en-US" dirty="0">
                <a:solidFill>
                  <a:schemeClr val="accent1"/>
                </a:solidFill>
              </a:rPr>
              <a:t>Temperature [°C]</a:t>
            </a:r>
          </a:p>
        </p:txBody>
      </p:sp>
      <p:sp>
        <p:nvSpPr>
          <p:cNvPr id="151" name="Rectangle 150">
            <a:extLst>
              <a:ext uri="{FF2B5EF4-FFF2-40B4-BE49-F238E27FC236}">
                <a16:creationId xmlns:a16="http://schemas.microsoft.com/office/drawing/2014/main" id="{D515447D-8C6D-4AA2-9C92-286632C58134}"/>
              </a:ext>
            </a:extLst>
          </p:cNvPr>
          <p:cNvSpPr/>
          <p:nvPr/>
        </p:nvSpPr>
        <p:spPr>
          <a:xfrm>
            <a:off x="7914828" y="2626234"/>
            <a:ext cx="1313326" cy="45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757575"/>
                </a:solidFill>
              </a:rPr>
              <a:t>Ideal Temp.</a:t>
            </a:r>
            <a:endParaRPr lang="en-US" dirty="0">
              <a:solidFill>
                <a:srgbClr val="757575"/>
              </a:solidFill>
            </a:endParaRPr>
          </a:p>
        </p:txBody>
      </p:sp>
      <p:sp>
        <p:nvSpPr>
          <p:cNvPr id="152" name="Rectangle 151">
            <a:extLst>
              <a:ext uri="{FF2B5EF4-FFF2-40B4-BE49-F238E27FC236}">
                <a16:creationId xmlns:a16="http://schemas.microsoft.com/office/drawing/2014/main" id="{ECFF43C7-4027-4879-83DA-0CDF3965CCFD}"/>
              </a:ext>
            </a:extLst>
          </p:cNvPr>
          <p:cNvSpPr/>
          <p:nvPr/>
        </p:nvSpPr>
        <p:spPr>
          <a:xfrm>
            <a:off x="7716670" y="2264027"/>
            <a:ext cx="1532821" cy="45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5894E0"/>
                </a:solidFill>
              </a:rPr>
              <a:t>Outside Temp.</a:t>
            </a:r>
            <a:endParaRPr lang="en-US" dirty="0">
              <a:solidFill>
                <a:srgbClr val="5894E0"/>
              </a:solidFill>
            </a:endParaRPr>
          </a:p>
        </p:txBody>
      </p:sp>
      <p:sp>
        <p:nvSpPr>
          <p:cNvPr id="153" name="Rectangle 152">
            <a:extLst>
              <a:ext uri="{FF2B5EF4-FFF2-40B4-BE49-F238E27FC236}">
                <a16:creationId xmlns:a16="http://schemas.microsoft.com/office/drawing/2014/main" id="{1E436F9F-1BAE-42BF-AB32-A92F24415F29}"/>
              </a:ext>
            </a:extLst>
          </p:cNvPr>
          <p:cNvSpPr/>
          <p:nvPr/>
        </p:nvSpPr>
        <p:spPr>
          <a:xfrm>
            <a:off x="7757665" y="1797872"/>
            <a:ext cx="1532821" cy="4530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rgbClr val="FF4040"/>
                </a:solidFill>
              </a:rPr>
              <a:t>Inner Temp.</a:t>
            </a:r>
            <a:endParaRPr lang="en-US" dirty="0">
              <a:solidFill>
                <a:srgbClr val="FF4040"/>
              </a:solidFill>
            </a:endParaRPr>
          </a:p>
        </p:txBody>
      </p:sp>
      <p:pic>
        <p:nvPicPr>
          <p:cNvPr id="154" name="成组" descr="成组">
            <a:extLst>
              <a:ext uri="{FF2B5EF4-FFF2-40B4-BE49-F238E27FC236}">
                <a16:creationId xmlns:a16="http://schemas.microsoft.com/office/drawing/2014/main" id="{8D41F39C-8B51-465D-8E72-6883E275507D}"/>
              </a:ext>
            </a:extLst>
          </p:cNvPr>
          <p:cNvPicPr>
            <a:picLocks noChangeAspect="1"/>
          </p:cNvPicPr>
          <p:nvPr/>
        </p:nvPicPr>
        <p:blipFill>
          <a:blip r:embed="rId16">
            <a:extLst/>
          </a:blip>
          <a:stretch>
            <a:fillRect/>
          </a:stretch>
        </p:blipFill>
        <p:spPr>
          <a:xfrm>
            <a:off x="5748375" y="2252364"/>
            <a:ext cx="930861" cy="1007042"/>
          </a:xfrm>
          <a:prstGeom prst="rect">
            <a:avLst/>
          </a:prstGeom>
          <a:ln w="12700">
            <a:miter lim="400000"/>
          </a:ln>
        </p:spPr>
      </p:pic>
      <p:sp>
        <p:nvSpPr>
          <p:cNvPr id="149" name="Rectangle 148">
            <a:extLst>
              <a:ext uri="{FF2B5EF4-FFF2-40B4-BE49-F238E27FC236}">
                <a16:creationId xmlns:a16="http://schemas.microsoft.com/office/drawing/2014/main" id="{CAD67D3B-2E1D-4DB3-A179-406D115D6C88}"/>
              </a:ext>
            </a:extLst>
          </p:cNvPr>
          <p:cNvSpPr/>
          <p:nvPr/>
        </p:nvSpPr>
        <p:spPr>
          <a:xfrm>
            <a:off x="6373177" y="3144034"/>
            <a:ext cx="1984687" cy="369332"/>
          </a:xfrm>
          <a:prstGeom prst="rect">
            <a:avLst/>
          </a:prstGeom>
        </p:spPr>
        <p:txBody>
          <a:bodyPr wrap="square">
            <a:spAutoFit/>
          </a:bodyPr>
          <a:lstStyle/>
          <a:p>
            <a:r>
              <a:rPr lang="en-US" dirty="0">
                <a:solidFill>
                  <a:schemeClr val="accent1"/>
                </a:solidFill>
              </a:rPr>
              <a:t>Curing Time [Hr]</a:t>
            </a:r>
          </a:p>
        </p:txBody>
      </p:sp>
      <p:sp>
        <p:nvSpPr>
          <p:cNvPr id="155" name="Higher…">
            <a:extLst>
              <a:ext uri="{FF2B5EF4-FFF2-40B4-BE49-F238E27FC236}">
                <a16:creationId xmlns:a16="http://schemas.microsoft.com/office/drawing/2014/main" id="{6425079D-DD4B-448E-AC0F-4A3CBFC453C9}"/>
              </a:ext>
            </a:extLst>
          </p:cNvPr>
          <p:cNvSpPr txBox="1"/>
          <p:nvPr/>
        </p:nvSpPr>
        <p:spPr>
          <a:xfrm>
            <a:off x="5860598" y="2471728"/>
            <a:ext cx="734176"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ctr">
              <a:defRPr>
                <a:solidFill>
                  <a:srgbClr val="FC0D1B"/>
                </a:solidFill>
              </a:defRPr>
            </a:pPr>
            <a:r>
              <a:rPr b="1" dirty="0"/>
              <a:t>Higher</a:t>
            </a:r>
          </a:p>
          <a:p>
            <a:pPr algn="ctr">
              <a:defRPr>
                <a:solidFill>
                  <a:srgbClr val="FC0D1B"/>
                </a:solidFill>
              </a:defRPr>
            </a:pPr>
            <a:r>
              <a:rPr b="1" dirty="0"/>
              <a:t>Temp</a:t>
            </a:r>
          </a:p>
        </p:txBody>
      </p:sp>
      <p:pic>
        <p:nvPicPr>
          <p:cNvPr id="156" name="new2">
            <a:hlinkClick r:id="" action="ppaction://media"/>
            <a:extLst>
              <a:ext uri="{FF2B5EF4-FFF2-40B4-BE49-F238E27FC236}">
                <a16:creationId xmlns:a16="http://schemas.microsoft.com/office/drawing/2014/main" id="{B47EE37E-BED9-4E02-B66F-669A237ACA6A}"/>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7"/>
          <a:srcRect l="22200" r="22762"/>
          <a:stretch/>
        </p:blipFill>
        <p:spPr>
          <a:xfrm>
            <a:off x="8239158" y="0"/>
            <a:ext cx="904842" cy="917743"/>
          </a:xfrm>
          <a:prstGeom prst="rect">
            <a:avLst/>
          </a:prstGeom>
        </p:spPr>
      </p:pic>
      <p:pic>
        <p:nvPicPr>
          <p:cNvPr id="157" name="Picture 156">
            <a:extLst>
              <a:ext uri="{FF2B5EF4-FFF2-40B4-BE49-F238E27FC236}">
                <a16:creationId xmlns:a16="http://schemas.microsoft.com/office/drawing/2014/main" id="{79106DB7-E7EF-4C6E-9273-368DBBD94B84}"/>
              </a:ext>
            </a:extLst>
          </p:cNvPr>
          <p:cNvPicPr>
            <a:picLocks noChangeAspect="1"/>
          </p:cNvPicPr>
          <p:nvPr/>
        </p:nvPicPr>
        <p:blipFill rotWithShape="1">
          <a:blip r:embed="rId18">
            <a:extLst>
              <a:ext uri="{28A0092B-C50C-407E-A947-70E740481C1C}">
                <a14:useLocalDpi xmlns:a14="http://schemas.microsoft.com/office/drawing/2010/main" val="0"/>
              </a:ext>
            </a:extLst>
          </a:blip>
          <a:srcRect l="13701" r="13437"/>
          <a:stretch/>
        </p:blipFill>
        <p:spPr>
          <a:xfrm>
            <a:off x="196851" y="4427361"/>
            <a:ext cx="1302861" cy="1341107"/>
          </a:xfrm>
          <a:prstGeom prst="rect">
            <a:avLst/>
          </a:prstGeom>
        </p:spPr>
      </p:pic>
      <p:sp>
        <p:nvSpPr>
          <p:cNvPr id="158" name="文本框 42">
            <a:extLst>
              <a:ext uri="{FF2B5EF4-FFF2-40B4-BE49-F238E27FC236}">
                <a16:creationId xmlns:a16="http://schemas.microsoft.com/office/drawing/2014/main" id="{A7CE9CA4-B80B-4801-B80A-0DE2FB8E4770}"/>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9</a:t>
            </a:r>
            <a:endParaRPr kumimoji="1" lang="zh-CN" altLang="en-US" dirty="0">
              <a:solidFill>
                <a:schemeClr val="accent1"/>
              </a:solidFill>
            </a:endParaRPr>
          </a:p>
        </p:txBody>
      </p:sp>
      <p:sp>
        <p:nvSpPr>
          <p:cNvPr id="159" name="TextBox 19">
            <a:extLst>
              <a:ext uri="{FF2B5EF4-FFF2-40B4-BE49-F238E27FC236}">
                <a16:creationId xmlns:a16="http://schemas.microsoft.com/office/drawing/2014/main" id="{3574D071-0071-4B39-9B7F-BA0BD2CF9A71}"/>
              </a:ext>
            </a:extLst>
          </p:cNvPr>
          <p:cNvSpPr txBox="1"/>
          <p:nvPr/>
        </p:nvSpPr>
        <p:spPr>
          <a:xfrm>
            <a:off x="462071" y="3276939"/>
            <a:ext cx="1814338" cy="830997"/>
          </a:xfrm>
          <a:prstGeom prst="rect">
            <a:avLst/>
          </a:prstGeom>
          <a:noFill/>
        </p:spPr>
        <p:txBody>
          <a:bodyPr wrap="square" rtlCol="0">
            <a:spAutoFit/>
          </a:bodyPr>
          <a:lstStyle/>
          <a:p>
            <a:r>
              <a:rPr lang="en-US" sz="2400" b="1" dirty="0">
                <a:solidFill>
                  <a:srgbClr val="FF0000"/>
                </a:solidFill>
              </a:rPr>
              <a:t>High Curing Temperature</a:t>
            </a:r>
          </a:p>
        </p:txBody>
      </p:sp>
      <p:sp>
        <p:nvSpPr>
          <p:cNvPr id="16" name="Arrow: Right 15">
            <a:extLst>
              <a:ext uri="{FF2B5EF4-FFF2-40B4-BE49-F238E27FC236}">
                <a16:creationId xmlns:a16="http://schemas.microsoft.com/office/drawing/2014/main" id="{AEBCCB92-8BB3-4069-9834-434C2D96041A}"/>
              </a:ext>
            </a:extLst>
          </p:cNvPr>
          <p:cNvSpPr/>
          <p:nvPr/>
        </p:nvSpPr>
        <p:spPr>
          <a:xfrm>
            <a:off x="2786361" y="3518183"/>
            <a:ext cx="183511" cy="32738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TextBox 19">
            <a:extLst>
              <a:ext uri="{FF2B5EF4-FFF2-40B4-BE49-F238E27FC236}">
                <a16:creationId xmlns:a16="http://schemas.microsoft.com/office/drawing/2014/main" id="{C4567EC1-5423-4665-B586-DF53614D0FF9}"/>
              </a:ext>
            </a:extLst>
          </p:cNvPr>
          <p:cNvSpPr txBox="1"/>
          <p:nvPr/>
        </p:nvSpPr>
        <p:spPr>
          <a:xfrm>
            <a:off x="3601267" y="3290986"/>
            <a:ext cx="1814338" cy="830997"/>
          </a:xfrm>
          <a:prstGeom prst="rect">
            <a:avLst/>
          </a:prstGeom>
          <a:noFill/>
        </p:spPr>
        <p:txBody>
          <a:bodyPr wrap="square" rtlCol="0">
            <a:spAutoFit/>
          </a:bodyPr>
          <a:lstStyle/>
          <a:p>
            <a:r>
              <a:rPr lang="en-US" sz="2400" b="1" dirty="0">
                <a:solidFill>
                  <a:srgbClr val="FF0000"/>
                </a:solidFill>
              </a:rPr>
              <a:t>DEF</a:t>
            </a:r>
          </a:p>
          <a:p>
            <a:r>
              <a:rPr lang="en-US" sz="2400" b="1" dirty="0">
                <a:solidFill>
                  <a:srgbClr val="FF0000"/>
                </a:solidFill>
              </a:rPr>
              <a:t>Expansion</a:t>
            </a:r>
          </a:p>
        </p:txBody>
      </p:sp>
    </p:spTree>
    <p:extLst>
      <p:ext uri="{BB962C8B-B14F-4D97-AF65-F5344CB8AC3E}">
        <p14:creationId xmlns:p14="http://schemas.microsoft.com/office/powerpoint/2010/main" val="153709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37" fill="hold"/>
                                        <p:tgtEl>
                                          <p:spTgt spid="156"/>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1000"/>
                                  </p:stCondLst>
                                  <p:childTnLst>
                                    <p:set>
                                      <p:cBhvr>
                                        <p:cTn id="13" dur="1" fill="hold">
                                          <p:stCondLst>
                                            <p:cond delay="0"/>
                                          </p:stCondLst>
                                        </p:cTn>
                                        <p:tgtEl>
                                          <p:spTgt spid="104"/>
                                        </p:tgtEl>
                                        <p:attrNameLst>
                                          <p:attrName>style.visibility</p:attrName>
                                        </p:attrNameLst>
                                      </p:cBhvr>
                                      <p:to>
                                        <p:strVal val="visible"/>
                                      </p:to>
                                    </p:set>
                                  </p:childTnLst>
                                </p:cTn>
                              </p:par>
                            </p:childTnLst>
                          </p:cTn>
                        </p:par>
                        <p:par>
                          <p:cTn id="14" fill="hold">
                            <p:stCondLst>
                              <p:cond delay="1000"/>
                            </p:stCondLst>
                            <p:childTnLst>
                              <p:par>
                                <p:cTn id="15" presetID="1" presetClass="mediacall" presetSubtype="0" fill="hold" nodeType="afterEffect">
                                  <p:stCondLst>
                                    <p:cond delay="0"/>
                                  </p:stCondLst>
                                  <p:childTnLst>
                                    <p:cmd type="call" cmd="playFrom(0.0)">
                                      <p:cBhvr>
                                        <p:cTn id="16" dur="15651" fill="hold"/>
                                        <p:tgtEl>
                                          <p:spTgt spid="119"/>
                                        </p:tgtEl>
                                      </p:cBhvr>
                                    </p:cmd>
                                  </p:childTnLst>
                                </p:cTn>
                              </p:par>
                              <p:par>
                                <p:cTn id="17" presetID="1" presetClass="entr" presetSubtype="0" fill="hold" nodeType="withEffect">
                                  <p:stCondLst>
                                    <p:cond delay="500"/>
                                  </p:stCondLst>
                                  <p:childTnLst>
                                    <p:set>
                                      <p:cBhvr>
                                        <p:cTn id="18" dur="1" fill="hold">
                                          <p:stCondLst>
                                            <p:cond delay="0"/>
                                          </p:stCondLst>
                                        </p:cTn>
                                        <p:tgtEl>
                                          <p:spTgt spid="105"/>
                                        </p:tgtEl>
                                        <p:attrNameLst>
                                          <p:attrName>style.visibility</p:attrName>
                                        </p:attrNameLst>
                                      </p:cBhvr>
                                      <p:to>
                                        <p:strVal val="visible"/>
                                      </p:to>
                                    </p:set>
                                  </p:childTnLst>
                                </p:cTn>
                              </p:par>
                              <p:par>
                                <p:cTn id="19" presetID="1" presetClass="entr" presetSubtype="0" fill="hold" grpId="0" nodeType="withEffect">
                                  <p:stCondLst>
                                    <p:cond delay="50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nodeType="withEffect">
                                  <p:stCondLst>
                                    <p:cond delay="100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nodeType="withEffect">
                                  <p:stCondLst>
                                    <p:cond delay="1600"/>
                                  </p:stCondLst>
                                  <p:childTnLst>
                                    <p:set>
                                      <p:cBhvr>
                                        <p:cTn id="24" dur="1" fill="hold">
                                          <p:stCondLst>
                                            <p:cond delay="0"/>
                                          </p:stCondLst>
                                        </p:cTn>
                                        <p:tgtEl>
                                          <p:spTgt spid="107"/>
                                        </p:tgtEl>
                                        <p:attrNameLst>
                                          <p:attrName>style.visibility</p:attrName>
                                        </p:attrNameLst>
                                      </p:cBhvr>
                                      <p:to>
                                        <p:strVal val="visible"/>
                                      </p:to>
                                    </p:set>
                                  </p:childTnLst>
                                </p:cTn>
                              </p:par>
                              <p:par>
                                <p:cTn id="25" presetID="1" presetClass="mediacall" presetSubtype="0" fill="hold" nodeType="withEffect">
                                  <p:stCondLst>
                                    <p:cond delay="2000"/>
                                  </p:stCondLst>
                                  <p:childTnLst>
                                    <p:cmd type="call" cmd="playFrom(0.0)">
                                      <p:cBhvr>
                                        <p:cTn id="26" dur="15651" fill="hold"/>
                                        <p:tgtEl>
                                          <p:spTgt spid="121"/>
                                        </p:tgtEl>
                                      </p:cBhvr>
                                    </p:cmd>
                                  </p:childTnLst>
                                </p:cTn>
                              </p:par>
                              <p:par>
                                <p:cTn id="27" presetID="1" presetClass="entr" presetSubtype="0" fill="hold" nodeType="withEffect">
                                  <p:stCondLst>
                                    <p:cond delay="2500"/>
                                  </p:stCondLst>
                                  <p:childTnLst>
                                    <p:set>
                                      <p:cBhvr>
                                        <p:cTn id="28" dur="1" fill="hold">
                                          <p:stCondLst>
                                            <p:cond delay="0"/>
                                          </p:stCondLst>
                                        </p:cTn>
                                        <p:tgtEl>
                                          <p:spTgt spid="108"/>
                                        </p:tgtEl>
                                        <p:attrNameLst>
                                          <p:attrName>style.visibility</p:attrName>
                                        </p:attrNameLst>
                                      </p:cBhvr>
                                      <p:to>
                                        <p:strVal val="visible"/>
                                      </p:to>
                                    </p:set>
                                  </p:childTnLst>
                                </p:cTn>
                              </p:par>
                              <p:par>
                                <p:cTn id="29" presetID="1" presetClass="entr" presetSubtype="0" fill="hold" grpId="0" nodeType="withEffect">
                                  <p:stCondLst>
                                    <p:cond delay="2500"/>
                                  </p:stCondLst>
                                  <p:childTnLst>
                                    <p:set>
                                      <p:cBhvr>
                                        <p:cTn id="30" dur="1" fill="hold">
                                          <p:stCondLst>
                                            <p:cond delay="0"/>
                                          </p:stCondLst>
                                        </p:cTn>
                                        <p:tgtEl>
                                          <p:spTgt spid="126"/>
                                        </p:tgtEl>
                                        <p:attrNameLst>
                                          <p:attrName>style.visibility</p:attrName>
                                        </p:attrNameLst>
                                      </p:cBhvr>
                                      <p:to>
                                        <p:strVal val="visible"/>
                                      </p:to>
                                    </p:set>
                                  </p:childTnLst>
                                </p:cTn>
                              </p:par>
                              <p:par>
                                <p:cTn id="31" presetID="1" presetClass="entr" presetSubtype="0" fill="hold" nodeType="withEffect">
                                  <p:stCondLst>
                                    <p:cond delay="3000"/>
                                  </p:stCondLst>
                                  <p:childTnLst>
                                    <p:set>
                                      <p:cBhvr>
                                        <p:cTn id="32" dur="1" fill="hold">
                                          <p:stCondLst>
                                            <p:cond delay="0"/>
                                          </p:stCondLst>
                                        </p:cTn>
                                        <p:tgtEl>
                                          <p:spTgt spid="109"/>
                                        </p:tgtEl>
                                        <p:attrNameLst>
                                          <p:attrName>style.visibility</p:attrName>
                                        </p:attrNameLst>
                                      </p:cBhvr>
                                      <p:to>
                                        <p:strVal val="visible"/>
                                      </p:to>
                                    </p:set>
                                  </p:childTnLst>
                                </p:cTn>
                              </p:par>
                              <p:par>
                                <p:cTn id="33" presetID="1" presetClass="mediacall" presetSubtype="0" fill="hold" nodeType="withEffect">
                                  <p:stCondLst>
                                    <p:cond delay="3000"/>
                                  </p:stCondLst>
                                  <p:childTnLst>
                                    <p:cmd type="call" cmd="playFrom(0.0)">
                                      <p:cBhvr>
                                        <p:cTn id="34" dur="15651" fill="hold"/>
                                        <p:tgtEl>
                                          <p:spTgt spid="122"/>
                                        </p:tgtEl>
                                      </p:cBhvr>
                                    </p:cmd>
                                  </p:childTnLst>
                                </p:cTn>
                              </p:par>
                              <p:par>
                                <p:cTn id="35" presetID="1" presetClass="entr" presetSubtype="0" fill="hold" nodeType="withEffect">
                                  <p:stCondLst>
                                    <p:cond delay="3500"/>
                                  </p:stCondLst>
                                  <p:childTnLst>
                                    <p:set>
                                      <p:cBhvr>
                                        <p:cTn id="36" dur="1" fill="hold">
                                          <p:stCondLst>
                                            <p:cond delay="0"/>
                                          </p:stCondLst>
                                        </p:cTn>
                                        <p:tgtEl>
                                          <p:spTgt spid="110"/>
                                        </p:tgtEl>
                                        <p:attrNameLst>
                                          <p:attrName>style.visibility</p:attrName>
                                        </p:attrNameLst>
                                      </p:cBhvr>
                                      <p:to>
                                        <p:strVal val="visible"/>
                                      </p:to>
                                    </p:set>
                                  </p:childTnLst>
                                </p:cTn>
                              </p:par>
                              <p:par>
                                <p:cTn id="37" presetID="1" presetClass="entr" presetSubtype="0" fill="hold" grpId="0" nodeType="withEffect">
                                  <p:stCondLst>
                                    <p:cond delay="3500"/>
                                  </p:stCondLst>
                                  <p:childTnLst>
                                    <p:set>
                                      <p:cBhvr>
                                        <p:cTn id="38" dur="1" fill="hold">
                                          <p:stCondLst>
                                            <p:cond delay="0"/>
                                          </p:stCondLst>
                                        </p:cTn>
                                        <p:tgtEl>
                                          <p:spTgt spid="125"/>
                                        </p:tgtEl>
                                        <p:attrNameLst>
                                          <p:attrName>style.visibility</p:attrName>
                                        </p:attrNameLst>
                                      </p:cBhvr>
                                      <p:to>
                                        <p:strVal val="visible"/>
                                      </p:to>
                                    </p:set>
                                  </p:childTnLst>
                                </p:cTn>
                              </p:par>
                              <p:par>
                                <p:cTn id="39" presetID="1" presetClass="entr" presetSubtype="0" fill="hold" nodeType="withEffect">
                                  <p:stCondLst>
                                    <p:cond delay="4000"/>
                                  </p:stCondLst>
                                  <p:childTnLst>
                                    <p:set>
                                      <p:cBhvr>
                                        <p:cTn id="40" dur="1" fill="hold">
                                          <p:stCondLst>
                                            <p:cond delay="0"/>
                                          </p:stCondLst>
                                        </p:cTn>
                                        <p:tgtEl>
                                          <p:spTgt spid="111"/>
                                        </p:tgtEl>
                                        <p:attrNameLst>
                                          <p:attrName>style.visibility</p:attrName>
                                        </p:attrNameLst>
                                      </p:cBhvr>
                                      <p:to>
                                        <p:strVal val="visible"/>
                                      </p:to>
                                    </p:set>
                                  </p:childTnLst>
                                </p:cTn>
                              </p:par>
                              <p:par>
                                <p:cTn id="41" presetID="1" presetClass="entr" presetSubtype="0" fill="hold" nodeType="withEffect">
                                  <p:stCondLst>
                                    <p:cond delay="4500"/>
                                  </p:stCondLst>
                                  <p:childTnLst>
                                    <p:set>
                                      <p:cBhvr>
                                        <p:cTn id="42" dur="1" fill="hold">
                                          <p:stCondLst>
                                            <p:cond delay="0"/>
                                          </p:stCondLst>
                                        </p:cTn>
                                        <p:tgtEl>
                                          <p:spTgt spid="112"/>
                                        </p:tgtEl>
                                        <p:attrNameLst>
                                          <p:attrName>style.visibility</p:attrName>
                                        </p:attrNameLst>
                                      </p:cBhvr>
                                      <p:to>
                                        <p:strVal val="visible"/>
                                      </p:to>
                                    </p:set>
                                  </p:childTnLst>
                                </p:cTn>
                              </p:par>
                              <p:par>
                                <p:cTn id="43" presetID="1" presetClass="mediacall" presetSubtype="0" fill="hold" nodeType="withEffect">
                                  <p:stCondLst>
                                    <p:cond delay="4500"/>
                                  </p:stCondLst>
                                  <p:childTnLst>
                                    <p:cmd type="call" cmd="playFrom(0.0)">
                                      <p:cBhvr>
                                        <p:cTn id="44" dur="15651" fill="hold"/>
                                        <p:tgtEl>
                                          <p:spTgt spid="123"/>
                                        </p:tgtEl>
                                      </p:cBhvr>
                                    </p:cmd>
                                  </p:childTnLst>
                                </p:cTn>
                              </p:par>
                              <p:par>
                                <p:cTn id="45" presetID="1" presetClass="entr" presetSubtype="0" fill="hold" grpId="0" nodeType="withEffect">
                                  <p:stCondLst>
                                    <p:cond delay="4500"/>
                                  </p:stCondLst>
                                  <p:childTnLst>
                                    <p:set>
                                      <p:cBhvr>
                                        <p:cTn id="46" dur="1" fill="hold">
                                          <p:stCondLst>
                                            <p:cond delay="0"/>
                                          </p:stCondLst>
                                        </p:cTn>
                                        <p:tgtEl>
                                          <p:spTgt spid="124"/>
                                        </p:tgtEl>
                                        <p:attrNameLst>
                                          <p:attrName>style.visibility</p:attrName>
                                        </p:attrNameLst>
                                      </p:cBhvr>
                                      <p:to>
                                        <p:strVal val="visible"/>
                                      </p:to>
                                    </p:set>
                                  </p:childTnLst>
                                </p:cTn>
                              </p:par>
                              <p:par>
                                <p:cTn id="47" presetID="1" presetClass="entr" presetSubtype="0" fill="hold" grpId="0" nodeType="withEffect">
                                  <p:stCondLst>
                                    <p:cond delay="4500"/>
                                  </p:stCondLst>
                                  <p:childTnLst>
                                    <p:set>
                                      <p:cBhvr>
                                        <p:cTn id="48" dur="1" fill="hold">
                                          <p:stCondLst>
                                            <p:cond delay="0"/>
                                          </p:stCondLst>
                                        </p:cTn>
                                        <p:tgtEl>
                                          <p:spTgt spid="128"/>
                                        </p:tgtEl>
                                        <p:attrNameLst>
                                          <p:attrName>style.visibility</p:attrName>
                                        </p:attrNameLst>
                                      </p:cBhvr>
                                      <p:to>
                                        <p:strVal val="visible"/>
                                      </p:to>
                                    </p:set>
                                  </p:childTnLst>
                                </p:cTn>
                              </p:par>
                              <p:par>
                                <p:cTn id="49" presetID="1" presetClass="entr" presetSubtype="0" fill="hold" grpId="0" nodeType="withEffect">
                                  <p:stCondLst>
                                    <p:cond delay="4500"/>
                                  </p:stCondLst>
                                  <p:childTnLst>
                                    <p:set>
                                      <p:cBhvr>
                                        <p:cTn id="50" dur="1" fill="hold">
                                          <p:stCondLst>
                                            <p:cond delay="0"/>
                                          </p:stCondLst>
                                        </p:cTn>
                                        <p:tgtEl>
                                          <p:spTgt spid="1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50"/>
                                        </p:tgtEl>
                                        <p:attrNameLst>
                                          <p:attrName>style.visibility</p:attrName>
                                        </p:attrNameLst>
                                      </p:cBhvr>
                                      <p:to>
                                        <p:strVal val="visible"/>
                                      </p:to>
                                    </p:set>
                                  </p:childTnLst>
                                </p:cTn>
                              </p:par>
                              <p:par>
                                <p:cTn id="57" presetID="1" presetClass="entr" presetSubtype="0" fill="hold" grpId="0" nodeType="withEffect">
                                  <p:stCondLst>
                                    <p:cond delay="1000"/>
                                  </p:stCondLst>
                                  <p:childTnLst>
                                    <p:set>
                                      <p:cBhvr>
                                        <p:cTn id="58" dur="1" fill="hold">
                                          <p:stCondLst>
                                            <p:cond delay="0"/>
                                          </p:stCondLst>
                                        </p:cTn>
                                        <p:tgtEl>
                                          <p:spTgt spid="155"/>
                                        </p:tgtEl>
                                        <p:attrNameLst>
                                          <p:attrName>style.visibility</p:attrName>
                                        </p:attrNameLst>
                                      </p:cBhvr>
                                      <p:to>
                                        <p:strVal val="visible"/>
                                      </p:to>
                                    </p:set>
                                  </p:childTnLst>
                                </p:cTn>
                              </p:par>
                              <p:par>
                                <p:cTn id="59" presetID="1" presetClass="entr" presetSubtype="0" fill="hold" nodeType="withEffect">
                                  <p:stCondLst>
                                    <p:cond delay="1000"/>
                                  </p:stCondLst>
                                  <p:childTnLst>
                                    <p:set>
                                      <p:cBhvr>
                                        <p:cTn id="60" dur="1" fill="hold">
                                          <p:stCondLst>
                                            <p:cond delay="0"/>
                                          </p:stCondLst>
                                        </p:cTn>
                                        <p:tgtEl>
                                          <p:spTgt spid="15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5"/>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9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3"/>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8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91"/>
            </p:par>
            <p:par>
              <p:cTn id="92"/>
            </p:par>
            <p:par>
              <p:cTn id="93"/>
            </p:par>
            <p:seq concurrent="1" nextAc="seek">
              <p:cTn id="94" restart="whenNotActive" fill="hold" evtFilter="cancelBubble" nodeType="interactiveSeq">
                <p:stCondLst>
                  <p:cond evt="onClick" delay="0">
                    <p:tgtEl>
                      <p:spTgt spid="119"/>
                    </p:tgtEl>
                  </p:cond>
                </p:stCondLst>
                <p:endSync evt="end" delay="0">
                  <p:rtn val="all"/>
                </p:endSync>
                <p:childTnLst>
                  <p:par>
                    <p:cTn id="95" fill="hold">
                      <p:stCondLst>
                        <p:cond delay="0"/>
                      </p:stCondLst>
                      <p:childTnLst>
                        <p:par>
                          <p:cTn id="96" fill="hold">
                            <p:stCondLst>
                              <p:cond delay="0"/>
                            </p:stCondLst>
                            <p:childTnLst>
                              <p:par>
                                <p:cTn id="97" presetID="2" presetClass="mediacall" presetSubtype="0" fill="hold" nodeType="clickEffect">
                                  <p:stCondLst>
                                    <p:cond delay="0"/>
                                  </p:stCondLst>
                                  <p:childTnLst>
                                    <p:cmd type="call" cmd="togglePause">
                                      <p:cBhvr>
                                        <p:cTn id="98" dur="1" fill="hold"/>
                                        <p:tgtEl>
                                          <p:spTgt spid="119"/>
                                        </p:tgtEl>
                                      </p:cBhvr>
                                    </p:cmd>
                                  </p:childTnLst>
                                </p:cTn>
                              </p:par>
                            </p:childTnLst>
                          </p:cTn>
                        </p:par>
                      </p:childTnLst>
                    </p:cTn>
                  </p:par>
                </p:childTnLst>
              </p:cTn>
              <p:nextCondLst>
                <p:cond evt="onClick" delay="0">
                  <p:tgtEl>
                    <p:spTgt spid="119"/>
                  </p:tgtEl>
                </p:cond>
              </p:nextCondLst>
            </p:seq>
            <p:seq concurrent="1" nextAc="seek">
              <p:cTn id="99" restart="whenNotActive" fill="hold" evtFilter="cancelBubble" nodeType="interactiveSeq">
                <p:stCondLst>
                  <p:cond evt="onClick" delay="0">
                    <p:tgtEl>
                      <p:spTgt spid="121"/>
                    </p:tgtEl>
                  </p:cond>
                </p:stCondLst>
                <p:endSync evt="end" delay="0">
                  <p:rtn val="all"/>
                </p:endSync>
                <p:childTnLst>
                  <p:par>
                    <p:cTn id="100" fill="hold">
                      <p:stCondLst>
                        <p:cond delay="0"/>
                      </p:stCondLst>
                      <p:childTnLst>
                        <p:par>
                          <p:cTn id="101" fill="hold">
                            <p:stCondLst>
                              <p:cond delay="0"/>
                            </p:stCondLst>
                            <p:childTnLst>
                              <p:par>
                                <p:cTn id="102" presetID="2" presetClass="mediacall" presetSubtype="0" fill="hold" nodeType="clickEffect">
                                  <p:stCondLst>
                                    <p:cond delay="0"/>
                                  </p:stCondLst>
                                  <p:childTnLst>
                                    <p:cmd type="call" cmd="togglePause">
                                      <p:cBhvr>
                                        <p:cTn id="103" dur="1" fill="hold"/>
                                        <p:tgtEl>
                                          <p:spTgt spid="121"/>
                                        </p:tgtEl>
                                      </p:cBhvr>
                                    </p:cmd>
                                  </p:childTnLst>
                                </p:cTn>
                              </p:par>
                            </p:childTnLst>
                          </p:cTn>
                        </p:par>
                      </p:childTnLst>
                    </p:cTn>
                  </p:par>
                </p:childTnLst>
              </p:cTn>
              <p:nextCondLst>
                <p:cond evt="onClick" delay="0">
                  <p:tgtEl>
                    <p:spTgt spid="121"/>
                  </p:tgtEl>
                </p:cond>
              </p:nextCondLst>
            </p:seq>
            <p:seq concurrent="1" nextAc="seek">
              <p:cTn id="104" restart="whenNotActive" fill="hold" evtFilter="cancelBubble" nodeType="interactiveSeq">
                <p:stCondLst>
                  <p:cond evt="onClick" delay="0">
                    <p:tgtEl>
                      <p:spTgt spid="122"/>
                    </p:tgtEl>
                  </p:cond>
                </p:stCondLst>
                <p:endSync evt="end" delay="0">
                  <p:rtn val="all"/>
                </p:endSync>
                <p:childTnLst>
                  <p:par>
                    <p:cTn id="105" fill="hold">
                      <p:stCondLst>
                        <p:cond delay="0"/>
                      </p:stCondLst>
                      <p:childTnLst>
                        <p:par>
                          <p:cTn id="106" fill="hold">
                            <p:stCondLst>
                              <p:cond delay="0"/>
                            </p:stCondLst>
                            <p:childTnLst>
                              <p:par>
                                <p:cTn id="107" presetID="2" presetClass="mediacall" presetSubtype="0" fill="hold" nodeType="clickEffect">
                                  <p:stCondLst>
                                    <p:cond delay="0"/>
                                  </p:stCondLst>
                                  <p:childTnLst>
                                    <p:cmd type="call" cmd="togglePause">
                                      <p:cBhvr>
                                        <p:cTn id="108" dur="1" fill="hold"/>
                                        <p:tgtEl>
                                          <p:spTgt spid="122"/>
                                        </p:tgtEl>
                                      </p:cBhvr>
                                    </p:cmd>
                                  </p:childTnLst>
                                </p:cTn>
                              </p:par>
                            </p:childTnLst>
                          </p:cTn>
                        </p:par>
                      </p:childTnLst>
                    </p:cTn>
                  </p:par>
                </p:childTnLst>
              </p:cTn>
              <p:nextCondLst>
                <p:cond evt="onClick" delay="0">
                  <p:tgtEl>
                    <p:spTgt spid="122"/>
                  </p:tgtEl>
                </p:cond>
              </p:nextCondLst>
            </p:seq>
            <p:seq concurrent="1" nextAc="seek">
              <p:cTn id="109" restart="whenNotActive" fill="hold" evtFilter="cancelBubble" nodeType="interactiveSeq">
                <p:stCondLst>
                  <p:cond evt="onClick" delay="0">
                    <p:tgtEl>
                      <p:spTgt spid="123"/>
                    </p:tgtEl>
                  </p:cond>
                </p:stCondLst>
                <p:endSync evt="end" delay="0">
                  <p:rtn val="all"/>
                </p:endSync>
                <p:childTnLst>
                  <p:par>
                    <p:cTn id="110" fill="hold">
                      <p:stCondLst>
                        <p:cond delay="0"/>
                      </p:stCondLst>
                      <p:childTnLst>
                        <p:par>
                          <p:cTn id="111" fill="hold">
                            <p:stCondLst>
                              <p:cond delay="0"/>
                            </p:stCondLst>
                            <p:childTnLst>
                              <p:par>
                                <p:cTn id="112" presetID="2" presetClass="mediacall" presetSubtype="0" fill="hold" nodeType="clickEffect">
                                  <p:stCondLst>
                                    <p:cond delay="0"/>
                                  </p:stCondLst>
                                  <p:childTnLst>
                                    <p:cmd type="call" cmd="togglePause">
                                      <p:cBhvr>
                                        <p:cTn id="113" dur="1" fill="hold"/>
                                        <p:tgtEl>
                                          <p:spTgt spid="123"/>
                                        </p:tgtEl>
                                      </p:cBhvr>
                                    </p:cmd>
                                  </p:childTnLst>
                                </p:cTn>
                              </p:par>
                            </p:childTnLst>
                          </p:cTn>
                        </p:par>
                      </p:childTnLst>
                    </p:cTn>
                  </p:par>
                </p:childTnLst>
              </p:cTn>
              <p:nextCondLst>
                <p:cond evt="onClick" delay="0">
                  <p:tgtEl>
                    <p:spTgt spid="123"/>
                  </p:tgtEl>
                </p:cond>
              </p:nextCondLst>
            </p:seq>
            <p:video>
              <p:cMediaNode vol="80000">
                <p:cTn id="114" fill="hold" display="0">
                  <p:stCondLst>
                    <p:cond delay="indefinite"/>
                  </p:stCondLst>
                </p:cTn>
                <p:tgtEl>
                  <p:spTgt spid="119"/>
                </p:tgtEl>
              </p:cMediaNode>
            </p:video>
            <p:video>
              <p:cMediaNode vol="80000">
                <p:cTn id="115" fill="hold" display="0">
                  <p:stCondLst>
                    <p:cond delay="indefinite"/>
                  </p:stCondLst>
                </p:cTn>
                <p:tgtEl>
                  <p:spTgt spid="121"/>
                </p:tgtEl>
              </p:cMediaNode>
            </p:video>
            <p:video>
              <p:cMediaNode vol="80000">
                <p:cTn id="116" fill="hold" display="0">
                  <p:stCondLst>
                    <p:cond delay="indefinite"/>
                  </p:stCondLst>
                </p:cTn>
                <p:tgtEl>
                  <p:spTgt spid="122"/>
                </p:tgtEl>
              </p:cMediaNode>
            </p:video>
            <p:video>
              <p:cMediaNode vol="80000">
                <p:cTn id="117" fill="hold" display="0">
                  <p:stCondLst>
                    <p:cond delay="indefinite"/>
                  </p:stCondLst>
                </p:cTn>
                <p:tgtEl>
                  <p:spTgt spid="123"/>
                </p:tgtEl>
              </p:cMediaNode>
            </p:video>
            <p:seq concurrent="1" nextAc="seek">
              <p:cTn id="118" restart="whenNotActive" fill="hold" evtFilter="cancelBubble" nodeType="interactiveSeq">
                <p:stCondLst>
                  <p:cond evt="onClick" delay="0">
                    <p:tgtEl>
                      <p:spTgt spid="156"/>
                    </p:tgtEl>
                  </p:cond>
                </p:stCondLst>
                <p:endSync evt="end" delay="0">
                  <p:rtn val="all"/>
                </p:endSync>
                <p:childTnLst>
                  <p:par>
                    <p:cTn id="119" fill="hold">
                      <p:stCondLst>
                        <p:cond delay="0"/>
                      </p:stCondLst>
                      <p:childTnLst>
                        <p:par>
                          <p:cTn id="120" fill="hold">
                            <p:stCondLst>
                              <p:cond delay="0"/>
                            </p:stCondLst>
                            <p:childTnLst>
                              <p:par>
                                <p:cTn id="121" presetID="2" presetClass="mediacall" presetSubtype="0" fill="hold" nodeType="clickEffect">
                                  <p:stCondLst>
                                    <p:cond delay="0"/>
                                  </p:stCondLst>
                                  <p:childTnLst>
                                    <p:cmd type="call" cmd="togglePause">
                                      <p:cBhvr>
                                        <p:cTn id="122" dur="1" fill="hold"/>
                                        <p:tgtEl>
                                          <p:spTgt spid="156"/>
                                        </p:tgtEl>
                                      </p:cBhvr>
                                    </p:cmd>
                                  </p:childTnLst>
                                </p:cTn>
                              </p:par>
                            </p:childTnLst>
                          </p:cTn>
                        </p:par>
                      </p:childTnLst>
                    </p:cTn>
                  </p:par>
                </p:childTnLst>
              </p:cTn>
              <p:nextCondLst>
                <p:cond evt="onClick" delay="0">
                  <p:tgtEl>
                    <p:spTgt spid="156"/>
                  </p:tgtEl>
                </p:cond>
              </p:nextCondLst>
            </p:seq>
            <p:video>
              <p:cMediaNode vol="80000">
                <p:cTn id="123" repeatCount="indefinite" fill="hold" display="0">
                  <p:stCondLst>
                    <p:cond delay="indefinite"/>
                  </p:stCondLst>
                </p:cTn>
                <p:tgtEl>
                  <p:spTgt spid="156"/>
                </p:tgtEl>
              </p:cMediaNode>
            </p:video>
          </p:childTnLst>
        </p:cTn>
      </p:par>
    </p:tnLst>
    <p:bldLst>
      <p:bldP spid="57" grpId="0" animBg="1"/>
      <p:bldP spid="61" grpId="0" animBg="1"/>
      <p:bldP spid="86" grpId="0" animBg="1"/>
      <p:bldP spid="87" grpId="0" animBg="1"/>
      <p:bldP spid="88" grpId="0" animBg="1"/>
      <p:bldP spid="89" grpId="0" animBg="1"/>
      <p:bldP spid="93" grpId="0" animBg="1"/>
      <p:bldP spid="96" grpId="0" animBg="1"/>
      <p:bldP spid="113" grpId="0"/>
      <p:bldP spid="124" grpId="0" animBg="1"/>
      <p:bldP spid="125" grpId="0" animBg="1"/>
      <p:bldP spid="126" grpId="0" animBg="1"/>
      <p:bldP spid="127" grpId="0" animBg="1"/>
      <p:bldP spid="128" grpId="0"/>
      <p:bldP spid="129" grpId="0"/>
      <p:bldP spid="7" grpId="0"/>
      <p:bldP spid="15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69">
            <a:extLst>
              <a:ext uri="{FF2B5EF4-FFF2-40B4-BE49-F238E27FC236}">
                <a16:creationId xmlns:a16="http://schemas.microsoft.com/office/drawing/2014/main" id="{3429D4F6-BEA1-4C61-B1F9-B1E325D13A57}"/>
              </a:ext>
            </a:extLst>
          </p:cNvPr>
          <p:cNvPicPr>
            <a:picLocks noChangeAspect="1"/>
          </p:cNvPicPr>
          <p:nvPr/>
        </p:nvPicPr>
        <p:blipFill rotWithShape="1">
          <a:blip r:embed="rId5">
            <a:extLst>
              <a:ext uri="{28A0092B-C50C-407E-A947-70E740481C1C}">
                <a14:useLocalDpi xmlns:a14="http://schemas.microsoft.com/office/drawing/2010/main" val="0"/>
              </a:ext>
            </a:extLst>
          </a:blip>
          <a:srcRect l="13701" r="13437"/>
          <a:stretch/>
        </p:blipFill>
        <p:spPr>
          <a:xfrm>
            <a:off x="176212" y="1749518"/>
            <a:ext cx="1346401" cy="1385925"/>
          </a:xfrm>
          <a:prstGeom prst="rect">
            <a:avLst/>
          </a:prstGeom>
        </p:spPr>
      </p:pic>
      <p:pic>
        <p:nvPicPr>
          <p:cNvPr id="8" name="Picture 7">
            <a:extLst>
              <a:ext uri="{FF2B5EF4-FFF2-40B4-BE49-F238E27FC236}">
                <a16:creationId xmlns:a16="http://schemas.microsoft.com/office/drawing/2014/main" id="{79317625-4782-46D7-A255-38B6CDF4367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386445" y="1428668"/>
            <a:ext cx="2058549" cy="1543912"/>
          </a:xfrm>
          <a:prstGeom prst="rect">
            <a:avLst/>
          </a:prstGeom>
        </p:spPr>
      </p:pic>
      <p:pic>
        <p:nvPicPr>
          <p:cNvPr id="10" name="Picture 9" descr="A close up of a brick building&#10;&#10;Description automatically generated">
            <a:extLst>
              <a:ext uri="{FF2B5EF4-FFF2-40B4-BE49-F238E27FC236}">
                <a16:creationId xmlns:a16="http://schemas.microsoft.com/office/drawing/2014/main" id="{A73C9381-6E3F-46C1-A7DF-C546FAB52DCF}"/>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903483" y="1463709"/>
            <a:ext cx="2090405" cy="1567803"/>
          </a:xfrm>
          <a:prstGeom prst="rect">
            <a:avLst/>
          </a:prstGeom>
        </p:spPr>
      </p:pic>
      <p:pic>
        <p:nvPicPr>
          <p:cNvPr id="12" name="Picture 11" descr="A picture containing building&#10;&#10;Description automatically generated">
            <a:extLst>
              <a:ext uri="{FF2B5EF4-FFF2-40B4-BE49-F238E27FC236}">
                <a16:creationId xmlns:a16="http://schemas.microsoft.com/office/drawing/2014/main" id="{56930DAD-CAE3-4F5D-B97B-F9F2A5E947B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6706776" y="1417363"/>
            <a:ext cx="2058549" cy="1543912"/>
          </a:xfrm>
          <a:prstGeom prst="rect">
            <a:avLst/>
          </a:prstGeom>
        </p:spPr>
      </p:pic>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DEF EXPANSION RESULT</a:t>
            </a:r>
          </a:p>
        </p:txBody>
      </p:sp>
      <p:sp>
        <p:nvSpPr>
          <p:cNvPr id="47" name="Rectangle 46">
            <a:extLst>
              <a:ext uri="{FF2B5EF4-FFF2-40B4-BE49-F238E27FC236}">
                <a16:creationId xmlns:a16="http://schemas.microsoft.com/office/drawing/2014/main" id="{FD18F26E-8C3B-47E1-9955-102F8FC9D074}"/>
              </a:ext>
            </a:extLst>
          </p:cNvPr>
          <p:cNvSpPr/>
          <p:nvPr/>
        </p:nvSpPr>
        <p:spPr>
          <a:xfrm>
            <a:off x="2449499" y="871575"/>
            <a:ext cx="1739900"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50x50x50mm</a:t>
            </a:r>
          </a:p>
        </p:txBody>
      </p:sp>
      <p:grpSp>
        <p:nvGrpSpPr>
          <p:cNvPr id="26" name="グループ化 47">
            <a:extLst>
              <a:ext uri="{FF2B5EF4-FFF2-40B4-BE49-F238E27FC236}">
                <a16:creationId xmlns:a16="http://schemas.microsoft.com/office/drawing/2014/main" id="{1C36013B-F1FF-4161-BE88-5A11CC8A2485}"/>
              </a:ext>
            </a:extLst>
          </p:cNvPr>
          <p:cNvGrpSpPr/>
          <p:nvPr/>
        </p:nvGrpSpPr>
        <p:grpSpPr>
          <a:xfrm>
            <a:off x="4019350" y="1019418"/>
            <a:ext cx="863152" cy="889307"/>
            <a:chOff x="5542961" y="1433938"/>
            <a:chExt cx="1405142" cy="1456529"/>
          </a:xfrm>
        </p:grpSpPr>
        <p:pic>
          <p:nvPicPr>
            <p:cNvPr id="27" name="Picture 2" descr="F:\Simulation\SimVer10Result\ASR\S11M25X0Y-1CD0A0.001\DEP50-STEP(001).BMP">
              <a:extLst>
                <a:ext uri="{FF2B5EF4-FFF2-40B4-BE49-F238E27FC236}">
                  <a16:creationId xmlns:a16="http://schemas.microsoft.com/office/drawing/2014/main" id="{573DC487-AC7A-4FF2-9B6A-A22F6B09B04B}"/>
                </a:ext>
              </a:extLst>
            </p:cNvPr>
            <p:cNvPicPr>
              <a:picLocks noChangeAspect="1" noChangeArrowheads="1"/>
            </p:cNvPicPr>
            <p:nvPr/>
          </p:nvPicPr>
          <p:blipFill rotWithShape="1">
            <a:blip r:embed="rId9">
              <a:extLst>
                <a:ext uri="{BEBA8EAE-BF5A-486C-A8C5-ECC9F3942E4B}">
                  <a14:imgProps xmlns:a14="http://schemas.microsoft.com/office/drawing/2010/main">
                    <a14:imgLayer r:embed="rId10">
                      <a14:imgEffect>
                        <a14:backgroundRemoval t="26465" b="75425" l="26276" r="76749">
                          <a14:foregroundMark x1="26465" y1="26654" x2="26465" y2="26654"/>
                          <a14:foregroundMark x1="76749" y1="55388" x2="76749" y2="55388"/>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a:extLst>
                <a:ext uri="{FF2B5EF4-FFF2-40B4-BE49-F238E27FC236}">
                  <a16:creationId xmlns:a16="http://schemas.microsoft.com/office/drawing/2014/main" id="{1D7A9986-92CB-4723-9356-AB319DEC1118}"/>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29" name="グループ化 47">
            <a:extLst>
              <a:ext uri="{FF2B5EF4-FFF2-40B4-BE49-F238E27FC236}">
                <a16:creationId xmlns:a16="http://schemas.microsoft.com/office/drawing/2014/main" id="{2067D411-CC90-4515-A4D7-AC1EEEA60C3C}"/>
              </a:ext>
            </a:extLst>
          </p:cNvPr>
          <p:cNvGrpSpPr/>
          <p:nvPr/>
        </p:nvGrpSpPr>
        <p:grpSpPr>
          <a:xfrm>
            <a:off x="1599676" y="1053448"/>
            <a:ext cx="863152" cy="889307"/>
            <a:chOff x="5542961" y="1433938"/>
            <a:chExt cx="1405142" cy="1456529"/>
          </a:xfrm>
        </p:grpSpPr>
        <p:pic>
          <p:nvPicPr>
            <p:cNvPr id="30" name="Picture 2" descr="F:\Simulation\SimVer10Result\ASR\S11M25X0Y-1CD0A0.001\DEP50-STEP(001).BMP">
              <a:extLst>
                <a:ext uri="{FF2B5EF4-FFF2-40B4-BE49-F238E27FC236}">
                  <a16:creationId xmlns:a16="http://schemas.microsoft.com/office/drawing/2014/main" id="{FA08EF38-9EE0-41EB-8998-6671645DD6FF}"/>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0">
                      <a14:imgEffect>
                        <a14:backgroundRemoval t="26276" b="75236" l="26276" r="76371">
                          <a14:foregroundMark x1="41210" y1="26465" x2="41210" y2="26465"/>
                          <a14:foregroundMark x1="26465" y1="32325" x2="26465" y2="32325"/>
                          <a14:foregroundMark x1="76371" y1="36295" x2="76371" y2="36295"/>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a:extLst>
                <a:ext uri="{FF2B5EF4-FFF2-40B4-BE49-F238E27FC236}">
                  <a16:creationId xmlns:a16="http://schemas.microsoft.com/office/drawing/2014/main" id="{15E7DAF0-215B-45F9-9DA1-65D65A409D2F}"/>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32" name="グループ化 47">
            <a:extLst>
              <a:ext uri="{FF2B5EF4-FFF2-40B4-BE49-F238E27FC236}">
                <a16:creationId xmlns:a16="http://schemas.microsoft.com/office/drawing/2014/main" id="{EEC24348-BE6E-4B95-AF31-7AFB0DEE4982}"/>
              </a:ext>
            </a:extLst>
          </p:cNvPr>
          <p:cNvGrpSpPr/>
          <p:nvPr/>
        </p:nvGrpSpPr>
        <p:grpSpPr>
          <a:xfrm>
            <a:off x="6395231" y="987776"/>
            <a:ext cx="863152" cy="889307"/>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52E755E1-6D7D-46DD-974F-6C18341AECC4}"/>
                </a:ext>
              </a:extLst>
            </p:cNvPr>
            <p:cNvPicPr>
              <a:picLocks noChangeAspect="1" noChangeArrowheads="1"/>
            </p:cNvPicPr>
            <p:nvPr/>
          </p:nvPicPr>
          <p:blipFill rotWithShape="1">
            <a:blip r:embed="rId11">
              <a:extLst>
                <a:ext uri="{BEBA8EAE-BF5A-486C-A8C5-ECC9F3942E4B}">
                  <a14:imgProps xmlns:a14="http://schemas.microsoft.com/office/drawing/2010/main">
                    <a14:imgLayer r:embed="rId10">
                      <a14:imgEffect>
                        <a14:backgroundRemoval t="26465" b="75425" l="26465" r="76560">
                          <a14:foregroundMark x1="76560" y1="26654" x2="76560" y2="26654"/>
                          <a14:foregroundMark x1="26465" y1="27599" x2="26465" y2="27599"/>
                          <a14:backgroundMark x1="22495" y1="25331" x2="22495" y2="25331"/>
                          <a14:backgroundMark x1="22684" y1="27032" x2="22684" y2="27032"/>
                          <a14:backgroundMark x1="22684" y1="30435" x2="22684" y2="30435"/>
                          <a14:backgroundMark x1="23251" y1="37996" x2="23251" y2="37996"/>
                          <a14:backgroundMark x1="19282" y1="40454" x2="19282" y2="40454"/>
                          <a14:backgroundMark x1="6616" y1="21739" x2="6616" y2="21739"/>
                        </a14:backgroundRemoval>
                      </a14:imgEffect>
                    </a14:imgLayer>
                  </a14:imgProps>
                </a:ex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8AB2451B-EBA3-4997-8AC8-2F55F74D9ECF}"/>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42" name="Rectangle 41">
            <a:extLst>
              <a:ext uri="{FF2B5EF4-FFF2-40B4-BE49-F238E27FC236}">
                <a16:creationId xmlns:a16="http://schemas.microsoft.com/office/drawing/2014/main" id="{20E7423E-2933-43EA-B338-586723503767}"/>
              </a:ext>
            </a:extLst>
          </p:cNvPr>
          <p:cNvSpPr/>
          <p:nvPr/>
        </p:nvSpPr>
        <p:spPr>
          <a:xfrm>
            <a:off x="4774049" y="847321"/>
            <a:ext cx="1739900"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75x75x75mm</a:t>
            </a:r>
          </a:p>
        </p:txBody>
      </p:sp>
      <p:sp>
        <p:nvSpPr>
          <p:cNvPr id="43" name="Rectangle 42">
            <a:extLst>
              <a:ext uri="{FF2B5EF4-FFF2-40B4-BE49-F238E27FC236}">
                <a16:creationId xmlns:a16="http://schemas.microsoft.com/office/drawing/2014/main" id="{6FBC83C7-F877-4F6E-AA98-347F04D6E230}"/>
              </a:ext>
            </a:extLst>
          </p:cNvPr>
          <p:cNvSpPr/>
          <p:nvPr/>
        </p:nvSpPr>
        <p:spPr>
          <a:xfrm>
            <a:off x="7175671" y="855779"/>
            <a:ext cx="1984839" cy="707886"/>
          </a:xfrm>
          <a:prstGeom prst="rect">
            <a:avLst/>
          </a:prstGeom>
        </p:spPr>
        <p:txBody>
          <a:bodyPr wrap="none">
            <a:spAutoFit/>
          </a:bodyPr>
          <a:lstStyle/>
          <a:p>
            <a:r>
              <a:rPr lang="en-US" sz="2000" dirty="0">
                <a:solidFill>
                  <a:schemeClr val="accent1"/>
                </a:solidFill>
              </a:rPr>
              <a:t>30% Aggregate</a:t>
            </a:r>
          </a:p>
          <a:p>
            <a:r>
              <a:rPr lang="en-US" sz="2000" dirty="0">
                <a:solidFill>
                  <a:schemeClr val="accent1"/>
                </a:solidFill>
              </a:rPr>
              <a:t>100x100x100mm</a:t>
            </a:r>
          </a:p>
        </p:txBody>
      </p:sp>
      <p:pic>
        <p:nvPicPr>
          <p:cNvPr id="45" name="Picture 6" descr="C:\Users\NagaiLab-Tao\Desktop\YUSHI\Pre\Models\A30.PNG">
            <a:extLst>
              <a:ext uri="{FF2B5EF4-FFF2-40B4-BE49-F238E27FC236}">
                <a16:creationId xmlns:a16="http://schemas.microsoft.com/office/drawing/2014/main" id="{8E1AA504-7EB2-43C3-94BC-EDB7BEE7D791}"/>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l="6788" t="-1" r="7469" b="513"/>
          <a:stretch/>
        </p:blipFill>
        <p:spPr bwMode="auto">
          <a:xfrm>
            <a:off x="169541" y="3824477"/>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46" name="テキスト ボックス 5">
            <a:extLst>
              <a:ext uri="{FF2B5EF4-FFF2-40B4-BE49-F238E27FC236}">
                <a16:creationId xmlns:a16="http://schemas.microsoft.com/office/drawing/2014/main" id="{C35C3BED-F806-475F-9E86-E87AD5980E28}"/>
              </a:ext>
            </a:extLst>
          </p:cNvPr>
          <p:cNvSpPr txBox="1"/>
          <p:nvPr/>
        </p:nvSpPr>
        <p:spPr>
          <a:xfrm>
            <a:off x="474810" y="5057257"/>
            <a:ext cx="762252" cy="461663"/>
          </a:xfrm>
          <a:prstGeom prst="rect">
            <a:avLst/>
          </a:prstGeom>
          <a:solidFill>
            <a:srgbClr val="FF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35" name="ASR and DEF as Two Main Reason Causing Concrete Cracking…">
            <a:extLst>
              <a:ext uri="{FF2B5EF4-FFF2-40B4-BE49-F238E27FC236}">
                <a16:creationId xmlns:a16="http://schemas.microsoft.com/office/drawing/2014/main" id="{2F1751C4-45C8-F343-8191-2478BC3CB57E}"/>
              </a:ext>
            </a:extLst>
          </p:cNvPr>
          <p:cNvSpPr txBox="1"/>
          <p:nvPr/>
        </p:nvSpPr>
        <p:spPr>
          <a:xfrm>
            <a:off x="0" y="6266222"/>
            <a:ext cx="8566026"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Map Cracking Pattern is Well Simulated with Intensified Expansion</a:t>
            </a:r>
          </a:p>
        </p:txBody>
      </p:sp>
      <p:sp>
        <p:nvSpPr>
          <p:cNvPr id="39" name="文本框 38">
            <a:extLst>
              <a:ext uri="{FF2B5EF4-FFF2-40B4-BE49-F238E27FC236}">
                <a16:creationId xmlns:a16="http://schemas.microsoft.com/office/drawing/2014/main" id="{2C9423AB-4716-4C4C-93E7-C10F6489E790}"/>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10</a:t>
            </a:r>
            <a:endParaRPr kumimoji="1" lang="zh-CN" altLang="en-US" dirty="0">
              <a:solidFill>
                <a:schemeClr val="accent1"/>
              </a:solidFill>
            </a:endParaRPr>
          </a:p>
        </p:txBody>
      </p:sp>
      <p:cxnSp>
        <p:nvCxnSpPr>
          <p:cNvPr id="41" name="Straight Arrow Connector 40">
            <a:extLst>
              <a:ext uri="{FF2B5EF4-FFF2-40B4-BE49-F238E27FC236}">
                <a16:creationId xmlns:a16="http://schemas.microsoft.com/office/drawing/2014/main" id="{8966BCCC-B22A-4DA2-B076-77190C6EE6DA}"/>
              </a:ext>
            </a:extLst>
          </p:cNvPr>
          <p:cNvCxnSpPr>
            <a:cxnSpLocks/>
          </p:cNvCxnSpPr>
          <p:nvPr/>
        </p:nvCxnSpPr>
        <p:spPr>
          <a:xfrm>
            <a:off x="3195590" y="1991204"/>
            <a:ext cx="0" cy="318066"/>
          </a:xfrm>
          <a:prstGeom prst="straightConnector1">
            <a:avLst/>
          </a:prstGeom>
          <a:ln w="1905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F4EFF800-74E3-490E-A8C8-4F168E1BBBC0}"/>
              </a:ext>
            </a:extLst>
          </p:cNvPr>
          <p:cNvSpPr txBox="1"/>
          <p:nvPr/>
        </p:nvSpPr>
        <p:spPr>
          <a:xfrm>
            <a:off x="5732181" y="1891085"/>
            <a:ext cx="1205754" cy="461665"/>
          </a:xfrm>
          <a:prstGeom prst="rect">
            <a:avLst/>
          </a:prstGeom>
          <a:noFill/>
        </p:spPr>
        <p:txBody>
          <a:bodyPr wrap="square" rtlCol="0">
            <a:spAutoFit/>
          </a:bodyPr>
          <a:lstStyle/>
          <a:p>
            <a:r>
              <a:rPr lang="en-US" sz="2400" dirty="0">
                <a:solidFill>
                  <a:schemeClr val="accent1"/>
                </a:solidFill>
              </a:rPr>
              <a:t>~25mm</a:t>
            </a:r>
          </a:p>
        </p:txBody>
      </p:sp>
      <p:pic>
        <p:nvPicPr>
          <p:cNvPr id="7" name="Picture 6">
            <a:extLst>
              <a:ext uri="{FF2B5EF4-FFF2-40B4-BE49-F238E27FC236}">
                <a16:creationId xmlns:a16="http://schemas.microsoft.com/office/drawing/2014/main" id="{CD6D0DA2-2C54-4C78-BA72-8DF4E150EABC}"/>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1795320" y="4555195"/>
            <a:ext cx="5118718" cy="1297332"/>
          </a:xfrm>
          <a:prstGeom prst="rect">
            <a:avLst/>
          </a:prstGeom>
        </p:spPr>
      </p:pic>
      <p:sp>
        <p:nvSpPr>
          <p:cNvPr id="59" name="TextBox 58">
            <a:extLst>
              <a:ext uri="{FF2B5EF4-FFF2-40B4-BE49-F238E27FC236}">
                <a16:creationId xmlns:a16="http://schemas.microsoft.com/office/drawing/2014/main" id="{C124B3A9-23BC-4675-B9C9-F2049462DFD1}"/>
              </a:ext>
            </a:extLst>
          </p:cNvPr>
          <p:cNvSpPr txBox="1"/>
          <p:nvPr/>
        </p:nvSpPr>
        <p:spPr>
          <a:xfrm>
            <a:off x="3420967" y="5804298"/>
            <a:ext cx="2177757" cy="369332"/>
          </a:xfrm>
          <a:prstGeom prst="rect">
            <a:avLst/>
          </a:prstGeom>
          <a:noFill/>
        </p:spPr>
        <p:txBody>
          <a:bodyPr wrap="square" rtlCol="0">
            <a:spAutoFit/>
          </a:bodyPr>
          <a:lstStyle/>
          <a:p>
            <a:r>
              <a:rPr lang="en-US" b="1" dirty="0">
                <a:solidFill>
                  <a:schemeClr val="bg2">
                    <a:lumMod val="10000"/>
                  </a:schemeClr>
                </a:solidFill>
              </a:rPr>
              <a:t>100x100x400mm</a:t>
            </a:r>
          </a:p>
        </p:txBody>
      </p:sp>
      <p:sp>
        <p:nvSpPr>
          <p:cNvPr id="64" name="TextBox 63">
            <a:extLst>
              <a:ext uri="{FF2B5EF4-FFF2-40B4-BE49-F238E27FC236}">
                <a16:creationId xmlns:a16="http://schemas.microsoft.com/office/drawing/2014/main" id="{51D2FD6D-CD37-4C16-B84A-FC84E9E1B9FF}"/>
              </a:ext>
            </a:extLst>
          </p:cNvPr>
          <p:cNvSpPr txBox="1"/>
          <p:nvPr/>
        </p:nvSpPr>
        <p:spPr>
          <a:xfrm>
            <a:off x="3221258" y="1984903"/>
            <a:ext cx="1205754" cy="461665"/>
          </a:xfrm>
          <a:prstGeom prst="rect">
            <a:avLst/>
          </a:prstGeom>
          <a:noFill/>
        </p:spPr>
        <p:txBody>
          <a:bodyPr wrap="square" rtlCol="0">
            <a:spAutoFit/>
          </a:bodyPr>
          <a:lstStyle/>
          <a:p>
            <a:r>
              <a:rPr lang="en-US" sz="2400" dirty="0">
                <a:solidFill>
                  <a:schemeClr val="accent1"/>
                </a:solidFill>
              </a:rPr>
              <a:t>~25mm</a:t>
            </a:r>
          </a:p>
        </p:txBody>
      </p:sp>
      <p:grpSp>
        <p:nvGrpSpPr>
          <p:cNvPr id="2" name="Group 1">
            <a:extLst>
              <a:ext uri="{FF2B5EF4-FFF2-40B4-BE49-F238E27FC236}">
                <a16:creationId xmlns:a16="http://schemas.microsoft.com/office/drawing/2014/main" id="{14220F07-FC24-4FDC-9BEE-96347033AEE0}"/>
              </a:ext>
            </a:extLst>
          </p:cNvPr>
          <p:cNvGrpSpPr/>
          <p:nvPr/>
        </p:nvGrpSpPr>
        <p:grpSpPr>
          <a:xfrm>
            <a:off x="5328587" y="4736912"/>
            <a:ext cx="1323409" cy="503638"/>
            <a:chOff x="5233386" y="4679345"/>
            <a:chExt cx="1323409" cy="503638"/>
          </a:xfrm>
        </p:grpSpPr>
        <p:cxnSp>
          <p:nvCxnSpPr>
            <p:cNvPr id="60" name="Straight Arrow Connector 59">
              <a:extLst>
                <a:ext uri="{FF2B5EF4-FFF2-40B4-BE49-F238E27FC236}">
                  <a16:creationId xmlns:a16="http://schemas.microsoft.com/office/drawing/2014/main" id="{72954645-E714-48CA-B922-0405FAA82566}"/>
                </a:ext>
              </a:extLst>
            </p:cNvPr>
            <p:cNvCxnSpPr>
              <a:cxnSpLocks/>
            </p:cNvCxnSpPr>
            <p:nvPr/>
          </p:nvCxnSpPr>
          <p:spPr>
            <a:xfrm>
              <a:off x="5316094" y="4679345"/>
              <a:ext cx="0" cy="154662"/>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59CB6ED1-A4FD-4370-A4EF-5E95E5223D52}"/>
                </a:ext>
              </a:extLst>
            </p:cNvPr>
            <p:cNvCxnSpPr>
              <a:cxnSpLocks/>
            </p:cNvCxnSpPr>
            <p:nvPr/>
          </p:nvCxnSpPr>
          <p:spPr>
            <a:xfrm flipV="1">
              <a:off x="5315609" y="4962001"/>
              <a:ext cx="0" cy="163017"/>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8406CBF-4834-4446-9585-A46AC6CE5110}"/>
                </a:ext>
              </a:extLst>
            </p:cNvPr>
            <p:cNvCxnSpPr>
              <a:cxnSpLocks/>
            </p:cNvCxnSpPr>
            <p:nvPr/>
          </p:nvCxnSpPr>
          <p:spPr>
            <a:xfrm flipH="1">
              <a:off x="5233386" y="4834007"/>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8666D9C-65C0-476D-B3D3-66815516322F}"/>
                </a:ext>
              </a:extLst>
            </p:cNvPr>
            <p:cNvCxnSpPr>
              <a:cxnSpLocks/>
            </p:cNvCxnSpPr>
            <p:nvPr/>
          </p:nvCxnSpPr>
          <p:spPr>
            <a:xfrm flipH="1">
              <a:off x="5236463" y="4969629"/>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9919014A-9457-4499-A8CA-AE8F7ABF9FF6}"/>
                </a:ext>
              </a:extLst>
            </p:cNvPr>
            <p:cNvSpPr txBox="1"/>
            <p:nvPr/>
          </p:nvSpPr>
          <p:spPr>
            <a:xfrm>
              <a:off x="5351041" y="4721318"/>
              <a:ext cx="1205754" cy="461665"/>
            </a:xfrm>
            <a:prstGeom prst="rect">
              <a:avLst/>
            </a:prstGeom>
            <a:noFill/>
          </p:spPr>
          <p:txBody>
            <a:bodyPr wrap="square" rtlCol="0">
              <a:spAutoFit/>
            </a:bodyPr>
            <a:lstStyle/>
            <a:p>
              <a:r>
                <a:rPr lang="en-US" sz="2400" dirty="0">
                  <a:solidFill>
                    <a:srgbClr val="C00000"/>
                  </a:solidFill>
                </a:rPr>
                <a:t>~25mm</a:t>
              </a:r>
            </a:p>
          </p:txBody>
        </p:sp>
      </p:grpSp>
      <p:cxnSp>
        <p:nvCxnSpPr>
          <p:cNvPr id="65" name="Straight Arrow Connector 64">
            <a:extLst>
              <a:ext uri="{FF2B5EF4-FFF2-40B4-BE49-F238E27FC236}">
                <a16:creationId xmlns:a16="http://schemas.microsoft.com/office/drawing/2014/main" id="{DFFFB623-0537-43E7-8522-062613721F70}"/>
              </a:ext>
            </a:extLst>
          </p:cNvPr>
          <p:cNvCxnSpPr>
            <a:cxnSpLocks/>
          </p:cNvCxnSpPr>
          <p:nvPr/>
        </p:nvCxnSpPr>
        <p:spPr>
          <a:xfrm>
            <a:off x="5693730" y="1953329"/>
            <a:ext cx="0" cy="318066"/>
          </a:xfrm>
          <a:prstGeom prst="straightConnector1">
            <a:avLst/>
          </a:prstGeom>
          <a:ln w="1905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683AD151-70D4-4347-A366-ACA7A27E2283}"/>
              </a:ext>
            </a:extLst>
          </p:cNvPr>
          <p:cNvSpPr/>
          <p:nvPr/>
        </p:nvSpPr>
        <p:spPr>
          <a:xfrm>
            <a:off x="6991852" y="4727144"/>
            <a:ext cx="2142745" cy="1200329"/>
          </a:xfrm>
          <a:prstGeom prst="rect">
            <a:avLst/>
          </a:prstGeom>
        </p:spPr>
        <p:txBody>
          <a:bodyPr wrap="square">
            <a:spAutoFit/>
          </a:bodyPr>
          <a:lstStyle/>
          <a:p>
            <a:r>
              <a:rPr lang="en-US" i="1" dirty="0">
                <a:solidFill>
                  <a:schemeClr val="bg2">
                    <a:lumMod val="50000"/>
                  </a:schemeClr>
                </a:solidFill>
              </a:rPr>
              <a:t>Specimens of DEF expanded concretes KAWABATA et al., 2011</a:t>
            </a:r>
          </a:p>
        </p:txBody>
      </p:sp>
      <p:sp>
        <p:nvSpPr>
          <p:cNvPr id="48" name="Rectangle 47">
            <a:extLst>
              <a:ext uri="{FF2B5EF4-FFF2-40B4-BE49-F238E27FC236}">
                <a16:creationId xmlns:a16="http://schemas.microsoft.com/office/drawing/2014/main" id="{BDC3BC39-5000-48F2-AD14-B662810FCA55}"/>
              </a:ext>
            </a:extLst>
          </p:cNvPr>
          <p:cNvSpPr/>
          <p:nvPr/>
        </p:nvSpPr>
        <p:spPr>
          <a:xfrm>
            <a:off x="1829084" y="4067472"/>
            <a:ext cx="4506451" cy="461665"/>
          </a:xfrm>
          <a:prstGeom prst="rect">
            <a:avLst/>
          </a:prstGeom>
        </p:spPr>
        <p:txBody>
          <a:bodyPr wrap="square">
            <a:spAutoFit/>
          </a:bodyPr>
          <a:lstStyle/>
          <a:p>
            <a:r>
              <a:rPr lang="en-US" sz="2400" b="1" dirty="0">
                <a:solidFill>
                  <a:schemeClr val="accent1"/>
                </a:solidFill>
                <a:latin typeface="CMR10"/>
              </a:rPr>
              <a:t>Map Cracking From Experiment</a:t>
            </a:r>
            <a:endParaRPr lang="en-US" sz="2400" b="1" dirty="0">
              <a:solidFill>
                <a:schemeClr val="accent1"/>
              </a:solidFill>
            </a:endParaRPr>
          </a:p>
        </p:txBody>
      </p:sp>
      <p:sp>
        <p:nvSpPr>
          <p:cNvPr id="51" name="TextBox 50">
            <a:extLst>
              <a:ext uri="{FF2B5EF4-FFF2-40B4-BE49-F238E27FC236}">
                <a16:creationId xmlns:a16="http://schemas.microsoft.com/office/drawing/2014/main" id="{30A5A464-E30C-47E6-B6C1-99BE43B5FC4A}"/>
              </a:ext>
            </a:extLst>
          </p:cNvPr>
          <p:cNvSpPr txBox="1"/>
          <p:nvPr/>
        </p:nvSpPr>
        <p:spPr>
          <a:xfrm>
            <a:off x="-71217" y="3085422"/>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2" name="TextBox 51">
            <a:extLst>
              <a:ext uri="{FF2B5EF4-FFF2-40B4-BE49-F238E27FC236}">
                <a16:creationId xmlns:a16="http://schemas.microsoft.com/office/drawing/2014/main" id="{C962C032-69D0-477C-84C3-712CE50CA7E2}"/>
              </a:ext>
            </a:extLst>
          </p:cNvPr>
          <p:cNvSpPr txBox="1"/>
          <p:nvPr/>
        </p:nvSpPr>
        <p:spPr>
          <a:xfrm>
            <a:off x="941004" y="3167426"/>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3" name="TextBox 52">
            <a:extLst>
              <a:ext uri="{FF2B5EF4-FFF2-40B4-BE49-F238E27FC236}">
                <a16:creationId xmlns:a16="http://schemas.microsoft.com/office/drawing/2014/main" id="{43D651BA-2F70-45C1-A88F-D393B25EC79E}"/>
              </a:ext>
            </a:extLst>
          </p:cNvPr>
          <p:cNvSpPr txBox="1"/>
          <p:nvPr/>
        </p:nvSpPr>
        <p:spPr>
          <a:xfrm>
            <a:off x="1151741" y="2582828"/>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4" name="Rectangle 53">
            <a:extLst>
              <a:ext uri="{FF2B5EF4-FFF2-40B4-BE49-F238E27FC236}">
                <a16:creationId xmlns:a16="http://schemas.microsoft.com/office/drawing/2014/main" id="{D9F4218B-B94E-49E9-BE07-AD7A8E71E36B}"/>
              </a:ext>
            </a:extLst>
          </p:cNvPr>
          <p:cNvSpPr/>
          <p:nvPr/>
        </p:nvSpPr>
        <p:spPr>
          <a:xfrm>
            <a:off x="2338172" y="2988163"/>
            <a:ext cx="2042663"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0.51% EXPANSION</a:t>
            </a:r>
            <a:endParaRPr lang="en-US" i="1" dirty="0">
              <a:solidFill>
                <a:schemeClr val="bg2">
                  <a:lumMod val="50000"/>
                </a:schemeClr>
              </a:solidFill>
            </a:endParaRPr>
          </a:p>
        </p:txBody>
      </p:sp>
      <p:sp>
        <p:nvSpPr>
          <p:cNvPr id="55" name="Rectangle 54">
            <a:extLst>
              <a:ext uri="{FF2B5EF4-FFF2-40B4-BE49-F238E27FC236}">
                <a16:creationId xmlns:a16="http://schemas.microsoft.com/office/drawing/2014/main" id="{590AEF5A-E0F8-400F-80EB-3386E1767F3A}"/>
              </a:ext>
            </a:extLst>
          </p:cNvPr>
          <p:cNvSpPr/>
          <p:nvPr/>
        </p:nvSpPr>
        <p:spPr>
          <a:xfrm>
            <a:off x="4794592" y="2994815"/>
            <a:ext cx="2042663"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0.58% EXPANSION</a:t>
            </a:r>
          </a:p>
        </p:txBody>
      </p:sp>
      <p:sp>
        <p:nvSpPr>
          <p:cNvPr id="57" name="Rectangle 56">
            <a:extLst>
              <a:ext uri="{FF2B5EF4-FFF2-40B4-BE49-F238E27FC236}">
                <a16:creationId xmlns:a16="http://schemas.microsoft.com/office/drawing/2014/main" id="{8B37A137-0C68-4807-A876-0F44EDA1F1EC}"/>
              </a:ext>
            </a:extLst>
          </p:cNvPr>
          <p:cNvSpPr/>
          <p:nvPr/>
        </p:nvSpPr>
        <p:spPr>
          <a:xfrm>
            <a:off x="7146758" y="2953653"/>
            <a:ext cx="2042663" cy="646331"/>
          </a:xfrm>
          <a:prstGeom prst="rect">
            <a:avLst/>
          </a:prstGeom>
        </p:spPr>
        <p:txBody>
          <a:bodyPr wrap="square">
            <a:spAutoFit/>
          </a:bodyPr>
          <a:lstStyle/>
          <a:p>
            <a:r>
              <a:rPr lang="en-US" i="1" dirty="0">
                <a:solidFill>
                  <a:schemeClr val="bg2">
                    <a:lumMod val="50000"/>
                  </a:schemeClr>
                </a:solidFill>
                <a:latin typeface="CMR10"/>
              </a:rPr>
              <a:t>*FRONT SIDE VIEW,</a:t>
            </a:r>
          </a:p>
          <a:p>
            <a:r>
              <a:rPr lang="en-US" i="1" dirty="0">
                <a:solidFill>
                  <a:schemeClr val="bg2">
                    <a:lumMod val="50000"/>
                  </a:schemeClr>
                </a:solidFill>
                <a:latin typeface="CMR10"/>
              </a:rPr>
              <a:t>0.62% EXPANSION</a:t>
            </a:r>
            <a:endParaRPr lang="en-US" i="1" dirty="0">
              <a:solidFill>
                <a:schemeClr val="bg2">
                  <a:lumMod val="50000"/>
                </a:schemeClr>
              </a:solidFill>
            </a:endParaRPr>
          </a:p>
        </p:txBody>
      </p:sp>
      <p:cxnSp>
        <p:nvCxnSpPr>
          <p:cNvPr id="58" name="Straight Arrow Connector 57">
            <a:extLst>
              <a:ext uri="{FF2B5EF4-FFF2-40B4-BE49-F238E27FC236}">
                <a16:creationId xmlns:a16="http://schemas.microsoft.com/office/drawing/2014/main" id="{651AC2EA-759E-4C36-B686-73CC55EEDE24}"/>
              </a:ext>
            </a:extLst>
          </p:cNvPr>
          <p:cNvCxnSpPr>
            <a:cxnSpLocks/>
          </p:cNvCxnSpPr>
          <p:nvPr/>
        </p:nvCxnSpPr>
        <p:spPr>
          <a:xfrm flipV="1">
            <a:off x="7955000" y="2764368"/>
            <a:ext cx="1" cy="53788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FF4C35-D5A2-40E9-819C-2A6DBFA0C5BA}"/>
              </a:ext>
            </a:extLst>
          </p:cNvPr>
          <p:cNvSpPr txBox="1"/>
          <p:nvPr/>
        </p:nvSpPr>
        <p:spPr>
          <a:xfrm>
            <a:off x="3485963" y="3273588"/>
            <a:ext cx="1966800" cy="830997"/>
          </a:xfrm>
          <a:prstGeom prst="rect">
            <a:avLst/>
          </a:prstGeom>
          <a:solidFill>
            <a:schemeClr val="accent4"/>
          </a:solidFill>
        </p:spPr>
        <p:txBody>
          <a:bodyPr wrap="square" rtlCol="0">
            <a:spAutoFit/>
          </a:bodyPr>
          <a:lstStyle/>
          <a:p>
            <a:r>
              <a:rPr lang="en-US" sz="2400" b="1" dirty="0">
                <a:solidFill>
                  <a:schemeClr val="accent1"/>
                </a:solidFill>
              </a:rPr>
              <a:t>Characteristic Map Cracking</a:t>
            </a:r>
          </a:p>
        </p:txBody>
      </p:sp>
      <p:cxnSp>
        <p:nvCxnSpPr>
          <p:cNvPr id="67" name="Straight Arrow Connector 66">
            <a:extLst>
              <a:ext uri="{FF2B5EF4-FFF2-40B4-BE49-F238E27FC236}">
                <a16:creationId xmlns:a16="http://schemas.microsoft.com/office/drawing/2014/main" id="{1A565CB6-4E0B-4B4C-8C5E-089DD9152124}"/>
              </a:ext>
            </a:extLst>
          </p:cNvPr>
          <p:cNvCxnSpPr>
            <a:cxnSpLocks/>
          </p:cNvCxnSpPr>
          <p:nvPr/>
        </p:nvCxnSpPr>
        <p:spPr>
          <a:xfrm flipH="1" flipV="1">
            <a:off x="2948042" y="2695280"/>
            <a:ext cx="616317" cy="66401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BA471E-68D6-4859-84A9-CF5C0F07A4ED}"/>
              </a:ext>
            </a:extLst>
          </p:cNvPr>
          <p:cNvCxnSpPr>
            <a:cxnSpLocks/>
          </p:cNvCxnSpPr>
          <p:nvPr/>
        </p:nvCxnSpPr>
        <p:spPr>
          <a:xfrm flipV="1">
            <a:off x="4818424" y="2717895"/>
            <a:ext cx="137725" cy="6571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8ED75E27-DD48-4EA1-B459-64E4ED795D66}"/>
              </a:ext>
            </a:extLst>
          </p:cNvPr>
          <p:cNvSpPr txBox="1"/>
          <p:nvPr/>
        </p:nvSpPr>
        <p:spPr>
          <a:xfrm>
            <a:off x="7079823" y="3273587"/>
            <a:ext cx="1966801" cy="830997"/>
          </a:xfrm>
          <a:prstGeom prst="rect">
            <a:avLst/>
          </a:prstGeom>
          <a:solidFill>
            <a:schemeClr val="accent4"/>
          </a:solidFill>
        </p:spPr>
        <p:txBody>
          <a:bodyPr wrap="square" rtlCol="0">
            <a:spAutoFit/>
          </a:bodyPr>
          <a:lstStyle/>
          <a:p>
            <a:r>
              <a:rPr lang="en-US" sz="2400" b="1" dirty="0">
                <a:solidFill>
                  <a:schemeClr val="accent1"/>
                </a:solidFill>
              </a:rPr>
              <a:t>No Obviously Large Cracks</a:t>
            </a:r>
          </a:p>
        </p:txBody>
      </p:sp>
      <p:pic>
        <p:nvPicPr>
          <p:cNvPr id="69" name="new2">
            <a:hlinkClick r:id="" action="ppaction://media"/>
            <a:extLst>
              <a:ext uri="{FF2B5EF4-FFF2-40B4-BE49-F238E27FC236}">
                <a16:creationId xmlns:a16="http://schemas.microsoft.com/office/drawing/2014/main" id="{FE7EAD24-49A0-4E67-87D5-15ED7828DED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l="22200" r="22762"/>
          <a:stretch/>
        </p:blipFill>
        <p:spPr>
          <a:xfrm>
            <a:off x="8239158" y="0"/>
            <a:ext cx="904842" cy="917743"/>
          </a:xfrm>
          <a:prstGeom prst="rect">
            <a:avLst/>
          </a:prstGeom>
        </p:spPr>
      </p:pic>
    </p:spTree>
    <p:extLst>
      <p:ext uri="{BB962C8B-B14F-4D97-AF65-F5344CB8AC3E}">
        <p14:creationId xmlns:p14="http://schemas.microsoft.com/office/powerpoint/2010/main" val="32119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37" fill="hold"/>
                                        <p:tgtEl>
                                          <p:spTgt spid="69"/>
                                        </p:tgtEl>
                                      </p:cBhvr>
                                    </p:cmd>
                                  </p:childTnLst>
                                </p:cTn>
                              </p:par>
                            </p:childTnLst>
                          </p:cTn>
                        </p:par>
                      </p:childTnLst>
                    </p:cTn>
                  </p:par>
                  <p:par>
                    <p:cTn id="7" fill="hold">
                      <p:stCondLst>
                        <p:cond delay="indefinite"/>
                      </p:stCondLst>
                      <p:childTnLst>
                        <p:par>
                          <p:cTn id="8" fill="hold">
                            <p:stCondLst>
                              <p:cond delay="0"/>
                            </p:stCondLst>
                            <p:childTnLst>
                              <p:par>
                                <p:cTn id="9" presetID="2" presetClass="mediacall" presetSubtype="0" fill="hold" nodeType="clickEffect">
                                  <p:stCondLst>
                                    <p:cond delay="0"/>
                                  </p:stCondLst>
                                  <p:childTnLst>
                                    <p:cmd type="call" cmd="togglePause">
                                      <p:cBhvr>
                                        <p:cTn id="10" dur="1" fill="hold"/>
                                        <p:tgtEl>
                                          <p:spTgt spid="69"/>
                                        </p:tgtEl>
                                      </p:cBhvr>
                                    </p:cmd>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5" repeatCount="indefinite" fill="hold" display="0">
                  <p:stCondLst>
                    <p:cond delay="indefinite"/>
                  </p:stCondLst>
                </p:cTn>
                <p:tgtEl>
                  <p:spTgt spid="69"/>
                </p:tgtEl>
              </p:cMediaNode>
            </p:video>
          </p:childTnLst>
        </p:cTn>
      </p:par>
    </p:tnLst>
    <p:bldLst>
      <p:bldP spid="49" grpId="0"/>
      <p:bldP spid="59" grpId="0"/>
      <p:bldP spid="64" grpId="0"/>
      <p:bldP spid="19" grpId="0"/>
      <p:bldP spid="48" grpId="0"/>
      <p:bldP spid="66" grpId="0" animBg="1"/>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text on a white background&#10;&#10;Description automatically generated">
            <a:extLst>
              <a:ext uri="{FF2B5EF4-FFF2-40B4-BE49-F238E27FC236}">
                <a16:creationId xmlns:a16="http://schemas.microsoft.com/office/drawing/2014/main" id="{CB0865B9-C592-4D05-B5BB-C74330E04469}"/>
              </a:ext>
            </a:extLst>
          </p:cNvPr>
          <p:cNvPicPr>
            <a:picLocks noChangeAspect="1"/>
          </p:cNvPicPr>
          <p:nvPr/>
        </p:nvPicPr>
        <p:blipFill rotWithShape="1">
          <a:blip r:embed="rId5">
            <a:extLst>
              <a:ext uri="{28A0092B-C50C-407E-A947-70E740481C1C}">
                <a14:useLocalDpi xmlns:a14="http://schemas.microsoft.com/office/drawing/2010/main" val="0"/>
              </a:ext>
            </a:extLst>
          </a:blip>
          <a:srcRect b="3490"/>
          <a:stretch/>
        </p:blipFill>
        <p:spPr>
          <a:xfrm>
            <a:off x="3884465" y="976042"/>
            <a:ext cx="5273130" cy="5089092"/>
          </a:xfrm>
          <a:prstGeom prst="rect">
            <a:avLst/>
          </a:prstGeom>
        </p:spPr>
      </p:pic>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ASR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335472"/>
            <a:ext cx="8662164"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Residual Compressive Strength Decrease as Increasing Expansion</a:t>
            </a:r>
          </a:p>
        </p:txBody>
      </p:sp>
      <p:sp>
        <p:nvSpPr>
          <p:cNvPr id="22" name="Rectangle 21">
            <a:extLst>
              <a:ext uri="{FF2B5EF4-FFF2-40B4-BE49-F238E27FC236}">
                <a16:creationId xmlns:a16="http://schemas.microsoft.com/office/drawing/2014/main" id="{B44DC964-FDEA-49CE-8A75-B40C24EEC13B}"/>
              </a:ext>
            </a:extLst>
          </p:cNvPr>
          <p:cNvSpPr/>
          <p:nvPr/>
        </p:nvSpPr>
        <p:spPr>
          <a:xfrm>
            <a:off x="86457" y="1559144"/>
            <a:ext cx="2544016" cy="830997"/>
          </a:xfrm>
          <a:prstGeom prst="rect">
            <a:avLst/>
          </a:prstGeom>
        </p:spPr>
        <p:txBody>
          <a:bodyPr wrap="square">
            <a:spAutoFit/>
          </a:bodyPr>
          <a:lstStyle/>
          <a:p>
            <a:r>
              <a:rPr lang="en-US" sz="2400" dirty="0">
                <a:solidFill>
                  <a:schemeClr val="accent1"/>
                </a:solidFill>
              </a:rPr>
              <a:t>30% Aggregate</a:t>
            </a:r>
          </a:p>
          <a:p>
            <a:r>
              <a:rPr lang="en-US" sz="2400" dirty="0">
                <a:solidFill>
                  <a:schemeClr val="accent1"/>
                </a:solidFill>
              </a:rPr>
              <a:t>75% ASR Reactive</a:t>
            </a:r>
          </a:p>
        </p:txBody>
      </p:sp>
      <p:pic>
        <p:nvPicPr>
          <p:cNvPr id="20" name="Picture 19">
            <a:extLst>
              <a:ext uri="{FF2B5EF4-FFF2-40B4-BE49-F238E27FC236}">
                <a16:creationId xmlns:a16="http://schemas.microsoft.com/office/drawing/2014/main" id="{F11C66B4-884C-47A7-BAB1-4A464DB1117A}"/>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a:ext>
            </a:extLst>
          </a:blip>
          <a:stretch>
            <a:fillRect/>
          </a:stretch>
        </p:blipFill>
        <p:spPr>
          <a:xfrm>
            <a:off x="242858" y="2457944"/>
            <a:ext cx="1817501" cy="1363128"/>
          </a:xfrm>
          <a:prstGeom prst="rect">
            <a:avLst/>
          </a:prstGeom>
        </p:spPr>
      </p:pic>
      <p:pic>
        <p:nvPicPr>
          <p:cNvPr id="58" name="Picture 57" descr="A picture containing building material, building&#10;&#10;Description automatically generated">
            <a:extLst>
              <a:ext uri="{FF2B5EF4-FFF2-40B4-BE49-F238E27FC236}">
                <a16:creationId xmlns:a16="http://schemas.microsoft.com/office/drawing/2014/main" id="{ED9D5B61-E66E-44EF-A10B-5551BF2988C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a:ext>
            </a:extLst>
          </a:blip>
          <a:stretch>
            <a:fillRect/>
          </a:stretch>
        </p:blipFill>
        <p:spPr>
          <a:xfrm>
            <a:off x="8157452" y="2452197"/>
            <a:ext cx="1091039" cy="818279"/>
          </a:xfrm>
          <a:prstGeom prst="rect">
            <a:avLst/>
          </a:prstGeom>
        </p:spPr>
      </p:pic>
      <p:pic>
        <p:nvPicPr>
          <p:cNvPr id="59" name="Picture 58" descr="A close up of a piece of paper&#10;&#10;Description automatically generated">
            <a:extLst>
              <a:ext uri="{FF2B5EF4-FFF2-40B4-BE49-F238E27FC236}">
                <a16:creationId xmlns:a16="http://schemas.microsoft.com/office/drawing/2014/main" id="{7FD9F52D-FF80-43FE-92AA-CFCCB64FFFD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a:ext>
            </a:extLst>
          </a:blip>
          <a:stretch>
            <a:fillRect/>
          </a:stretch>
        </p:blipFill>
        <p:spPr>
          <a:xfrm>
            <a:off x="5134883" y="1308779"/>
            <a:ext cx="1021256" cy="765942"/>
          </a:xfrm>
          <a:prstGeom prst="rect">
            <a:avLst/>
          </a:prstGeom>
        </p:spPr>
      </p:pic>
      <p:pic>
        <p:nvPicPr>
          <p:cNvPr id="60" name="Picture 59" descr="A picture containing building&#10;&#10;Description automatically generated">
            <a:extLst>
              <a:ext uri="{FF2B5EF4-FFF2-40B4-BE49-F238E27FC236}">
                <a16:creationId xmlns:a16="http://schemas.microsoft.com/office/drawing/2014/main" id="{8AA12968-749B-4D55-B95F-317CF874986D}"/>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a:ext>
            </a:extLst>
          </a:blip>
          <a:stretch>
            <a:fillRect/>
          </a:stretch>
        </p:blipFill>
        <p:spPr>
          <a:xfrm>
            <a:off x="6109934" y="1875195"/>
            <a:ext cx="1021256" cy="765942"/>
          </a:xfrm>
          <a:prstGeom prst="rect">
            <a:avLst/>
          </a:prstGeom>
        </p:spPr>
      </p:pic>
      <p:pic>
        <p:nvPicPr>
          <p:cNvPr id="61" name="Picture 60" descr="A picture containing building, building material&#10;&#10;Description automatically generated">
            <a:extLst>
              <a:ext uri="{FF2B5EF4-FFF2-40B4-BE49-F238E27FC236}">
                <a16:creationId xmlns:a16="http://schemas.microsoft.com/office/drawing/2014/main" id="{6A873C21-923B-473C-A008-DA5BD8F462C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a:ext>
            </a:extLst>
          </a:blip>
          <a:stretch>
            <a:fillRect/>
          </a:stretch>
        </p:blipFill>
        <p:spPr>
          <a:xfrm>
            <a:off x="7220610" y="2176766"/>
            <a:ext cx="1021256" cy="765942"/>
          </a:xfrm>
          <a:prstGeom prst="rect">
            <a:avLst/>
          </a:prstGeom>
        </p:spPr>
      </p:pic>
      <p:pic>
        <p:nvPicPr>
          <p:cNvPr id="26" name="Picture 25">
            <a:extLst>
              <a:ext uri="{FF2B5EF4-FFF2-40B4-BE49-F238E27FC236}">
                <a16:creationId xmlns:a16="http://schemas.microsoft.com/office/drawing/2014/main" id="{6F2E3B75-73DE-4743-A29A-AC01DFCDEF34}"/>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a:ext>
            </a:extLst>
          </a:blip>
          <a:stretch>
            <a:fillRect/>
          </a:stretch>
        </p:blipFill>
        <p:spPr>
          <a:xfrm>
            <a:off x="284148" y="4623354"/>
            <a:ext cx="1747992" cy="1310996"/>
          </a:xfrm>
          <a:prstGeom prst="rect">
            <a:avLst/>
          </a:prstGeom>
        </p:spPr>
      </p:pic>
      <p:pic>
        <p:nvPicPr>
          <p:cNvPr id="18" name="Picture 17" descr="A picture containing building, building material&#10;&#10;Description automatically generated">
            <a:extLst>
              <a:ext uri="{FF2B5EF4-FFF2-40B4-BE49-F238E27FC236}">
                <a16:creationId xmlns:a16="http://schemas.microsoft.com/office/drawing/2014/main" id="{F4A087F5-5305-4DEE-AF1C-522D01173C5E}"/>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1922203" y="2371988"/>
            <a:ext cx="2090760" cy="1568070"/>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2A444E14-9C6A-4715-A10B-9FBA887FF36A}"/>
              </a:ext>
            </a:extLst>
          </p:cNvPr>
          <p:cNvPicPr>
            <a:picLocks noChangeAspect="1"/>
          </p:cNvPicPr>
          <p:nvPr/>
        </p:nvPicPr>
        <p:blipFill rotWithShape="1">
          <a:blip r:embed="rId19">
            <a:extLst>
              <a:ext uri="{28A0092B-C50C-407E-A947-70E740481C1C}">
                <a14:useLocalDpi xmlns:a14="http://schemas.microsoft.com/office/drawing/2010/main"/>
              </a:ext>
            </a:extLst>
          </a:blip>
          <a:srcRect b="2398"/>
          <a:stretch/>
        </p:blipFill>
        <p:spPr>
          <a:xfrm>
            <a:off x="1984542" y="4504368"/>
            <a:ext cx="1927716" cy="1411121"/>
          </a:xfrm>
          <a:prstGeom prst="rect">
            <a:avLst/>
          </a:prstGeom>
        </p:spPr>
      </p:pic>
      <p:sp>
        <p:nvSpPr>
          <p:cNvPr id="21" name="テキスト ボックス 5">
            <a:extLst>
              <a:ext uri="{FF2B5EF4-FFF2-40B4-BE49-F238E27FC236}">
                <a16:creationId xmlns:a16="http://schemas.microsoft.com/office/drawing/2014/main" id="{4D86A83A-F917-497E-A1F8-D01BB652618A}"/>
              </a:ext>
            </a:extLst>
          </p:cNvPr>
          <p:cNvSpPr txBox="1"/>
          <p:nvPr/>
        </p:nvSpPr>
        <p:spPr>
          <a:xfrm>
            <a:off x="0" y="1100627"/>
            <a:ext cx="4799846"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ASR Reactive </a:t>
            </a:r>
            <a:r>
              <a:rPr sz="2400" dirty="0">
                <a:solidFill>
                  <a:schemeClr val="accent1"/>
                </a:solidFill>
              </a:rPr>
              <a:t>A</a:t>
            </a:r>
            <a:r>
              <a:rPr lang="en-US" sz="2400" dirty="0">
                <a:solidFill>
                  <a:schemeClr val="accent1"/>
                </a:solidFill>
              </a:rPr>
              <a:t>ggregate Percentage</a:t>
            </a:r>
            <a:endParaRPr sz="2400" dirty="0">
              <a:solidFill>
                <a:schemeClr val="accent1"/>
              </a:solidFill>
            </a:endParaRPr>
          </a:p>
        </p:txBody>
      </p:sp>
      <p:sp>
        <p:nvSpPr>
          <p:cNvPr id="51" name="Rectangle 50">
            <a:extLst>
              <a:ext uri="{FF2B5EF4-FFF2-40B4-BE49-F238E27FC236}">
                <a16:creationId xmlns:a16="http://schemas.microsoft.com/office/drawing/2014/main" id="{370637D4-A676-426C-A2AE-07053DF83997}"/>
              </a:ext>
            </a:extLst>
          </p:cNvPr>
          <p:cNvSpPr/>
          <p:nvPr/>
        </p:nvSpPr>
        <p:spPr>
          <a:xfrm>
            <a:off x="86455" y="3901492"/>
            <a:ext cx="2394823" cy="830997"/>
          </a:xfrm>
          <a:prstGeom prst="rect">
            <a:avLst/>
          </a:prstGeom>
        </p:spPr>
        <p:txBody>
          <a:bodyPr wrap="none">
            <a:spAutoFit/>
          </a:bodyPr>
          <a:lstStyle/>
          <a:p>
            <a:r>
              <a:rPr lang="en-US" sz="2400" dirty="0">
                <a:solidFill>
                  <a:schemeClr val="accent1"/>
                </a:solidFill>
              </a:rPr>
              <a:t>30% Aggregate</a:t>
            </a:r>
          </a:p>
          <a:p>
            <a:r>
              <a:rPr lang="en-US" sz="2400" dirty="0">
                <a:solidFill>
                  <a:schemeClr val="accent1"/>
                </a:solidFill>
              </a:rPr>
              <a:t>25% ASR Reactive</a:t>
            </a:r>
          </a:p>
        </p:txBody>
      </p:sp>
      <p:pic>
        <p:nvPicPr>
          <p:cNvPr id="7" name="Picture 6">
            <a:extLst>
              <a:ext uri="{FF2B5EF4-FFF2-40B4-BE49-F238E27FC236}">
                <a16:creationId xmlns:a16="http://schemas.microsoft.com/office/drawing/2014/main" id="{2A48228A-6F25-4BA9-A266-E49F18F2E5ED}"/>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4222" b="93333" l="10000" r="90000">
                        <a14:foregroundMark x1="55000" y1="6222" x2="55000" y2="6222"/>
                        <a14:foregroundMark x1="65500" y1="4889" x2="65500" y2="4889"/>
                        <a14:foregroundMark x1="31167" y1="92889" x2="31167" y2="92889"/>
                        <a14:foregroundMark x1="54000" y1="4444" x2="54000" y2="4444"/>
                        <a14:foregroundMark x1="22333" y1="93333" x2="22333" y2="93333"/>
                      </a14:backgroundRemoval>
                    </a14:imgEffect>
                  </a14:imgLayer>
                </a14:imgProps>
              </a:ext>
              <a:ext uri="{28A0092B-C50C-407E-A947-70E740481C1C}">
                <a14:useLocalDpi xmlns:a14="http://schemas.microsoft.com/office/drawing/2010/main"/>
              </a:ext>
            </a:extLst>
          </a:blip>
          <a:stretch>
            <a:fillRect/>
          </a:stretch>
        </p:blipFill>
        <p:spPr>
          <a:xfrm>
            <a:off x="7463893" y="3818001"/>
            <a:ext cx="1132946" cy="849709"/>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F319D81A-FC14-456A-AD76-4EB3EB4C250B}"/>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6667" b="90000" l="10000" r="90000">
                        <a14:foregroundMark x1="33000" y1="7333" x2="33000" y2="7333"/>
                        <a14:foregroundMark x1="29333" y1="7111" x2="29333" y2="7111"/>
                        <a14:foregroundMark x1="25500" y1="7111" x2="25500" y2="7111"/>
                        <a14:foregroundMark x1="21667" y1="7111" x2="21667" y2="7111"/>
                        <a14:foregroundMark x1="52667" y1="6667" x2="52667" y2="6667"/>
                        <a14:foregroundMark x1="75667" y1="90000" x2="75667" y2="90000"/>
                      </a14:backgroundRemoval>
                    </a14:imgEffect>
                  </a14:imgLayer>
                </a14:imgProps>
              </a:ext>
              <a:ext uri="{28A0092B-C50C-407E-A947-70E740481C1C}">
                <a14:useLocalDpi xmlns:a14="http://schemas.microsoft.com/office/drawing/2010/main"/>
              </a:ext>
            </a:extLst>
          </a:blip>
          <a:stretch>
            <a:fillRect/>
          </a:stretch>
        </p:blipFill>
        <p:spPr>
          <a:xfrm>
            <a:off x="4545560" y="2647748"/>
            <a:ext cx="937418" cy="703063"/>
          </a:xfrm>
          <a:prstGeom prst="rect">
            <a:avLst/>
          </a:prstGeom>
        </p:spPr>
      </p:pic>
      <p:pic>
        <p:nvPicPr>
          <p:cNvPr id="11" name="Picture 10">
            <a:extLst>
              <a:ext uri="{FF2B5EF4-FFF2-40B4-BE49-F238E27FC236}">
                <a16:creationId xmlns:a16="http://schemas.microsoft.com/office/drawing/2014/main" id="{11AAEF2E-D9CE-4F09-9979-471553533677}"/>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6222" b="90000" l="10000" r="90000">
                        <a14:foregroundMark x1="37333" y1="7778" x2="37333" y2="7778"/>
                        <a14:foregroundMark x1="66000" y1="6889" x2="66000" y2="6889"/>
                        <a14:foregroundMark x1="42000" y1="6222" x2="42000" y2="6222"/>
                        <a14:foregroundMark x1="32500" y1="89111" x2="32500" y2="89111"/>
                      </a14:backgroundRemoval>
                    </a14:imgEffect>
                  </a14:imgLayer>
                </a14:imgProps>
              </a:ext>
              <a:ext uri="{28A0092B-C50C-407E-A947-70E740481C1C}">
                <a14:useLocalDpi xmlns:a14="http://schemas.microsoft.com/office/drawing/2010/main"/>
              </a:ext>
            </a:extLst>
          </a:blip>
          <a:stretch>
            <a:fillRect/>
          </a:stretch>
        </p:blipFill>
        <p:spPr>
          <a:xfrm>
            <a:off x="5266956" y="3254043"/>
            <a:ext cx="1021256" cy="765941"/>
          </a:xfrm>
          <a:prstGeom prst="rect">
            <a:avLst/>
          </a:prstGeom>
        </p:spPr>
      </p:pic>
      <p:pic>
        <p:nvPicPr>
          <p:cNvPr id="15" name="Picture 14" descr="A picture containing building, building material&#10;&#10;Description automatically generated">
            <a:extLst>
              <a:ext uri="{FF2B5EF4-FFF2-40B4-BE49-F238E27FC236}">
                <a16:creationId xmlns:a16="http://schemas.microsoft.com/office/drawing/2014/main" id="{673D1711-7D90-4B35-B846-95DF472C1FD0}"/>
              </a:ext>
            </a:extLst>
          </p:cNvPr>
          <p:cNvPicPr>
            <a:picLocks noChangeAspect="1"/>
          </p:cNvPicPr>
          <p:nvPr/>
        </p:nvPicPr>
        <p:blipFill>
          <a:blip r:embed="rId26">
            <a:extLst>
              <a:ext uri="{BEBA8EAE-BF5A-486C-A8C5-ECC9F3942E4B}">
                <a14:imgProps xmlns:a14="http://schemas.microsoft.com/office/drawing/2010/main">
                  <a14:imgLayer r:embed="rId27">
                    <a14:imgEffect>
                      <a14:backgroundRemoval t="10000" b="90000" l="10000" r="90000"/>
                    </a14:imgEffect>
                  </a14:imgLayer>
                </a14:imgProps>
              </a:ext>
              <a:ext uri="{28A0092B-C50C-407E-A947-70E740481C1C}">
                <a14:useLocalDpi xmlns:a14="http://schemas.microsoft.com/office/drawing/2010/main"/>
              </a:ext>
            </a:extLst>
          </a:blip>
          <a:stretch>
            <a:fillRect/>
          </a:stretch>
        </p:blipFill>
        <p:spPr>
          <a:xfrm>
            <a:off x="6044850" y="3565581"/>
            <a:ext cx="1272675" cy="954506"/>
          </a:xfrm>
          <a:prstGeom prst="rect">
            <a:avLst/>
          </a:prstGeom>
        </p:spPr>
      </p:pic>
      <p:sp>
        <p:nvSpPr>
          <p:cNvPr id="23" name="文本框 22">
            <a:extLst>
              <a:ext uri="{FF2B5EF4-FFF2-40B4-BE49-F238E27FC236}">
                <a16:creationId xmlns:a16="http://schemas.microsoft.com/office/drawing/2014/main" id="{1BA48D2A-2150-DC42-9328-CABD0E3BA5A8}"/>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11</a:t>
            </a:r>
            <a:endParaRPr kumimoji="1" lang="zh-CN" altLang="en-US" dirty="0">
              <a:solidFill>
                <a:schemeClr val="accent1"/>
              </a:solidFill>
            </a:endParaRPr>
          </a:p>
        </p:txBody>
      </p:sp>
      <p:sp>
        <p:nvSpPr>
          <p:cNvPr id="27" name="Rectangle 26">
            <a:extLst>
              <a:ext uri="{FF2B5EF4-FFF2-40B4-BE49-F238E27FC236}">
                <a16:creationId xmlns:a16="http://schemas.microsoft.com/office/drawing/2014/main" id="{FF8ED856-0C02-4E14-85CB-47CD96A9A06C}"/>
              </a:ext>
            </a:extLst>
          </p:cNvPr>
          <p:cNvSpPr/>
          <p:nvPr/>
        </p:nvSpPr>
        <p:spPr>
          <a:xfrm>
            <a:off x="2088485" y="3899719"/>
            <a:ext cx="2042663" cy="369332"/>
          </a:xfrm>
          <a:prstGeom prst="rect">
            <a:avLst/>
          </a:prstGeom>
        </p:spPr>
        <p:txBody>
          <a:bodyPr wrap="square">
            <a:spAutoFit/>
          </a:bodyPr>
          <a:lstStyle/>
          <a:p>
            <a:r>
              <a:rPr lang="en-US" i="1" dirty="0">
                <a:solidFill>
                  <a:schemeClr val="bg2">
                    <a:lumMod val="50000"/>
                  </a:schemeClr>
                </a:solidFill>
                <a:latin typeface="CMR10"/>
              </a:rPr>
              <a:t>0.88% EXPANSION</a:t>
            </a:r>
            <a:endParaRPr lang="en-US" i="1" dirty="0">
              <a:solidFill>
                <a:schemeClr val="bg2">
                  <a:lumMod val="50000"/>
                </a:schemeClr>
              </a:solidFill>
            </a:endParaRPr>
          </a:p>
        </p:txBody>
      </p:sp>
      <p:sp>
        <p:nvSpPr>
          <p:cNvPr id="28" name="Rectangle 27">
            <a:extLst>
              <a:ext uri="{FF2B5EF4-FFF2-40B4-BE49-F238E27FC236}">
                <a16:creationId xmlns:a16="http://schemas.microsoft.com/office/drawing/2014/main" id="{DEB46921-016B-4542-892B-F8CFA9036E04}"/>
              </a:ext>
            </a:extLst>
          </p:cNvPr>
          <p:cNvSpPr/>
          <p:nvPr/>
        </p:nvSpPr>
        <p:spPr>
          <a:xfrm>
            <a:off x="2119844" y="5879840"/>
            <a:ext cx="2754966" cy="369332"/>
          </a:xfrm>
          <a:prstGeom prst="rect">
            <a:avLst/>
          </a:prstGeom>
        </p:spPr>
        <p:txBody>
          <a:bodyPr wrap="square">
            <a:spAutoFit/>
          </a:bodyPr>
          <a:lstStyle/>
          <a:p>
            <a:r>
              <a:rPr lang="en-US" i="1" dirty="0">
                <a:solidFill>
                  <a:schemeClr val="bg2">
                    <a:lumMod val="50000"/>
                  </a:schemeClr>
                </a:solidFill>
                <a:latin typeface="CMR10"/>
              </a:rPr>
              <a:t>0.70% EXPANSION</a:t>
            </a:r>
            <a:endParaRPr lang="en-US" i="1" dirty="0">
              <a:solidFill>
                <a:schemeClr val="bg2">
                  <a:lumMod val="50000"/>
                </a:schemeClr>
              </a:solidFill>
            </a:endParaRPr>
          </a:p>
        </p:txBody>
      </p:sp>
      <p:sp>
        <p:nvSpPr>
          <p:cNvPr id="32" name="テキスト ボックス 5">
            <a:extLst>
              <a:ext uri="{FF2B5EF4-FFF2-40B4-BE49-F238E27FC236}">
                <a16:creationId xmlns:a16="http://schemas.microsoft.com/office/drawing/2014/main" id="{AA34591E-9A08-428B-B8E3-0615696FBCC3}"/>
              </a:ext>
            </a:extLst>
          </p:cNvPr>
          <p:cNvSpPr txBox="1"/>
          <p:nvPr/>
        </p:nvSpPr>
        <p:spPr>
          <a:xfrm>
            <a:off x="5181144" y="1302974"/>
            <a:ext cx="928734" cy="3693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1800" dirty="0">
                <a:solidFill>
                  <a:schemeClr val="bg1"/>
                </a:solidFill>
              </a:rPr>
              <a:t>0.19%</a:t>
            </a:r>
            <a:endParaRPr sz="1800" dirty="0">
              <a:solidFill>
                <a:schemeClr val="bg1"/>
              </a:solidFill>
            </a:endParaRPr>
          </a:p>
        </p:txBody>
      </p:sp>
      <p:sp>
        <p:nvSpPr>
          <p:cNvPr id="33" name="テキスト ボックス 5">
            <a:extLst>
              <a:ext uri="{FF2B5EF4-FFF2-40B4-BE49-F238E27FC236}">
                <a16:creationId xmlns:a16="http://schemas.microsoft.com/office/drawing/2014/main" id="{22276AB5-D4B7-488D-AA5C-B16C7A7F1709}"/>
              </a:ext>
            </a:extLst>
          </p:cNvPr>
          <p:cNvSpPr txBox="1"/>
          <p:nvPr/>
        </p:nvSpPr>
        <p:spPr>
          <a:xfrm>
            <a:off x="6166028" y="1883992"/>
            <a:ext cx="928734" cy="3693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1800" dirty="0">
                <a:solidFill>
                  <a:schemeClr val="bg1"/>
                </a:solidFill>
              </a:rPr>
              <a:t>0.42%</a:t>
            </a:r>
            <a:endParaRPr sz="1800" dirty="0">
              <a:solidFill>
                <a:schemeClr val="bg1"/>
              </a:solidFill>
            </a:endParaRPr>
          </a:p>
        </p:txBody>
      </p:sp>
      <p:sp>
        <p:nvSpPr>
          <p:cNvPr id="34" name="テキスト ボックス 5">
            <a:extLst>
              <a:ext uri="{FF2B5EF4-FFF2-40B4-BE49-F238E27FC236}">
                <a16:creationId xmlns:a16="http://schemas.microsoft.com/office/drawing/2014/main" id="{C588AA3A-386F-4F9E-A276-AB623AC084C3}"/>
              </a:ext>
            </a:extLst>
          </p:cNvPr>
          <p:cNvSpPr txBox="1"/>
          <p:nvPr/>
        </p:nvSpPr>
        <p:spPr>
          <a:xfrm>
            <a:off x="7271946" y="2150726"/>
            <a:ext cx="928734" cy="3693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1800" dirty="0">
                <a:solidFill>
                  <a:schemeClr val="bg1"/>
                </a:solidFill>
              </a:rPr>
              <a:t>0.88%</a:t>
            </a:r>
            <a:endParaRPr sz="1800" dirty="0">
              <a:solidFill>
                <a:schemeClr val="bg1"/>
              </a:solidFill>
            </a:endParaRPr>
          </a:p>
        </p:txBody>
      </p:sp>
      <p:sp>
        <p:nvSpPr>
          <p:cNvPr id="35" name="テキスト ボックス 5">
            <a:extLst>
              <a:ext uri="{FF2B5EF4-FFF2-40B4-BE49-F238E27FC236}">
                <a16:creationId xmlns:a16="http://schemas.microsoft.com/office/drawing/2014/main" id="{2B5F08FD-71DC-41CF-959E-55C647C15C56}"/>
              </a:ext>
            </a:extLst>
          </p:cNvPr>
          <p:cNvSpPr txBox="1"/>
          <p:nvPr/>
        </p:nvSpPr>
        <p:spPr>
          <a:xfrm>
            <a:off x="8282909" y="2492006"/>
            <a:ext cx="928734" cy="3693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1800" dirty="0">
                <a:solidFill>
                  <a:schemeClr val="bg1"/>
                </a:solidFill>
              </a:rPr>
              <a:t>1.32%</a:t>
            </a:r>
            <a:endParaRPr sz="1800" dirty="0">
              <a:solidFill>
                <a:schemeClr val="bg1"/>
              </a:solidFill>
            </a:endParaRPr>
          </a:p>
        </p:txBody>
      </p:sp>
      <p:sp>
        <p:nvSpPr>
          <p:cNvPr id="36" name="テキスト ボックス 5">
            <a:extLst>
              <a:ext uri="{FF2B5EF4-FFF2-40B4-BE49-F238E27FC236}">
                <a16:creationId xmlns:a16="http://schemas.microsoft.com/office/drawing/2014/main" id="{7C2C795E-929B-4BD8-A0F7-224AA28A1139}"/>
              </a:ext>
            </a:extLst>
          </p:cNvPr>
          <p:cNvSpPr txBox="1"/>
          <p:nvPr/>
        </p:nvSpPr>
        <p:spPr>
          <a:xfrm>
            <a:off x="4558531" y="2661070"/>
            <a:ext cx="928734" cy="3693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1800" dirty="0">
                <a:solidFill>
                  <a:schemeClr val="bg1"/>
                </a:solidFill>
              </a:rPr>
              <a:t>0.17%</a:t>
            </a:r>
            <a:endParaRPr sz="1800" dirty="0">
              <a:solidFill>
                <a:schemeClr val="bg1"/>
              </a:solidFill>
            </a:endParaRPr>
          </a:p>
        </p:txBody>
      </p:sp>
      <p:sp>
        <p:nvSpPr>
          <p:cNvPr id="37" name="テキスト ボックス 5">
            <a:extLst>
              <a:ext uri="{FF2B5EF4-FFF2-40B4-BE49-F238E27FC236}">
                <a16:creationId xmlns:a16="http://schemas.microsoft.com/office/drawing/2014/main" id="{C3E1030B-B402-44E4-985E-AFD7B0FFED3C}"/>
              </a:ext>
            </a:extLst>
          </p:cNvPr>
          <p:cNvSpPr txBox="1"/>
          <p:nvPr/>
        </p:nvSpPr>
        <p:spPr>
          <a:xfrm>
            <a:off x="5332263" y="3269400"/>
            <a:ext cx="928734" cy="3693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1800" dirty="0">
                <a:solidFill>
                  <a:schemeClr val="bg1"/>
                </a:solidFill>
              </a:rPr>
              <a:t>0.36%</a:t>
            </a:r>
            <a:endParaRPr sz="1800" dirty="0">
              <a:solidFill>
                <a:schemeClr val="bg1"/>
              </a:solidFill>
            </a:endParaRPr>
          </a:p>
        </p:txBody>
      </p:sp>
      <p:sp>
        <p:nvSpPr>
          <p:cNvPr id="38" name="テキスト ボックス 5">
            <a:extLst>
              <a:ext uri="{FF2B5EF4-FFF2-40B4-BE49-F238E27FC236}">
                <a16:creationId xmlns:a16="http://schemas.microsoft.com/office/drawing/2014/main" id="{B42CCF49-EBF9-4A88-88D3-9C150C2CC6A8}"/>
              </a:ext>
            </a:extLst>
          </p:cNvPr>
          <p:cNvSpPr txBox="1"/>
          <p:nvPr/>
        </p:nvSpPr>
        <p:spPr>
          <a:xfrm>
            <a:off x="6216820" y="3657846"/>
            <a:ext cx="928734" cy="3693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1800" dirty="0">
                <a:solidFill>
                  <a:schemeClr val="bg1"/>
                </a:solidFill>
              </a:rPr>
              <a:t>0.70%</a:t>
            </a:r>
            <a:endParaRPr sz="1800" dirty="0">
              <a:solidFill>
                <a:schemeClr val="bg1"/>
              </a:solidFill>
            </a:endParaRPr>
          </a:p>
        </p:txBody>
      </p:sp>
      <p:sp>
        <p:nvSpPr>
          <p:cNvPr id="39" name="テキスト ボックス 5">
            <a:extLst>
              <a:ext uri="{FF2B5EF4-FFF2-40B4-BE49-F238E27FC236}">
                <a16:creationId xmlns:a16="http://schemas.microsoft.com/office/drawing/2014/main" id="{CC56A679-72E7-4337-A16A-F74269E4774E}"/>
              </a:ext>
            </a:extLst>
          </p:cNvPr>
          <p:cNvSpPr txBox="1"/>
          <p:nvPr/>
        </p:nvSpPr>
        <p:spPr>
          <a:xfrm>
            <a:off x="7565457" y="3866780"/>
            <a:ext cx="928734" cy="369330"/>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1800" dirty="0">
                <a:solidFill>
                  <a:schemeClr val="bg1"/>
                </a:solidFill>
              </a:rPr>
              <a:t>0.10%</a:t>
            </a:r>
            <a:endParaRPr sz="1800" dirty="0">
              <a:solidFill>
                <a:schemeClr val="bg1"/>
              </a:solidFill>
            </a:endParaRPr>
          </a:p>
        </p:txBody>
      </p:sp>
      <p:pic>
        <p:nvPicPr>
          <p:cNvPr id="41" name="load2">
            <a:hlinkClick r:id="" action="ppaction://media"/>
            <a:extLst>
              <a:ext uri="{FF2B5EF4-FFF2-40B4-BE49-F238E27FC236}">
                <a16:creationId xmlns:a16="http://schemas.microsoft.com/office/drawing/2014/main" id="{964BD26A-68F6-436D-8DDD-D2350F4765B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8"/>
          <a:srcRect l="24871" t="12766" r="22846" b="15886"/>
          <a:stretch/>
        </p:blipFill>
        <p:spPr>
          <a:xfrm>
            <a:off x="7979676" y="1476"/>
            <a:ext cx="1159680" cy="890188"/>
          </a:xfrm>
          <a:prstGeom prst="rect">
            <a:avLst/>
          </a:prstGeom>
        </p:spPr>
      </p:pic>
      <p:sp>
        <p:nvSpPr>
          <p:cNvPr id="30" name="テキスト ボックス 5">
            <a:extLst>
              <a:ext uri="{FF2B5EF4-FFF2-40B4-BE49-F238E27FC236}">
                <a16:creationId xmlns:a16="http://schemas.microsoft.com/office/drawing/2014/main" id="{009DFB5E-FC9E-4548-8DDD-48BCC579C7BF}"/>
              </a:ext>
            </a:extLst>
          </p:cNvPr>
          <p:cNvSpPr txBox="1"/>
          <p:nvPr/>
        </p:nvSpPr>
        <p:spPr>
          <a:xfrm>
            <a:off x="4741679" y="4132325"/>
            <a:ext cx="2370897" cy="120032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accent1"/>
                </a:solidFill>
              </a:rPr>
              <a:t>20% LESS</a:t>
            </a:r>
          </a:p>
          <a:p>
            <a:pPr algn="ctr"/>
            <a:r>
              <a:rPr lang="en-US" sz="2400" dirty="0">
                <a:solidFill>
                  <a:schemeClr val="accent1"/>
                </a:solidFill>
              </a:rPr>
              <a:t>CPMPRESSIVE STRENGTH</a:t>
            </a:r>
            <a:endParaRPr sz="2400" dirty="0">
              <a:solidFill>
                <a:schemeClr val="accent1"/>
              </a:solidFill>
            </a:endParaRPr>
          </a:p>
        </p:txBody>
      </p:sp>
    </p:spTree>
    <p:extLst>
      <p:ext uri="{BB962C8B-B14F-4D97-AF65-F5344CB8AC3E}">
        <p14:creationId xmlns:p14="http://schemas.microsoft.com/office/powerpoint/2010/main" val="44132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37" fill="hold"/>
                                        <p:tgtEl>
                                          <p:spTgt spid="4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47" repeatCount="indefinite" fill="hold" display="0">
                  <p:stCondLst>
                    <p:cond delay="indefinite"/>
                  </p:stCondLst>
                </p:cTn>
                <p:tgtEl>
                  <p:spTgt spid="41"/>
                </p:tgtEl>
              </p:cMediaNode>
            </p:video>
          </p:childTnLst>
        </p:cTn>
      </p:par>
    </p:tnLst>
    <p:bldLst>
      <p:bldP spid="32" grpId="0" animBg="1"/>
      <p:bldP spid="33" grpId="0" animBg="1"/>
      <p:bldP spid="34" grpId="0" animBg="1"/>
      <p:bldP spid="35" grpId="0" animBg="1"/>
      <p:bldP spid="36" grpId="0" animBg="1"/>
      <p:bldP spid="37" grpId="0" animBg="1"/>
      <p:bldP spid="38" grpId="0" animBg="1"/>
      <p:bldP spid="39" grpId="0" animBg="1"/>
      <p:bldP spid="3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 name="Picture 87" descr="A close up of a device&#10;&#10;Description automatically generated">
            <a:extLst>
              <a:ext uri="{FF2B5EF4-FFF2-40B4-BE49-F238E27FC236}">
                <a16:creationId xmlns:a16="http://schemas.microsoft.com/office/drawing/2014/main" id="{4BCB7826-05C0-43B4-AA6B-CF3647B9C1BF}"/>
              </a:ext>
            </a:extLst>
          </p:cNvPr>
          <p:cNvPicPr>
            <a:picLocks noChangeAspect="1"/>
          </p:cNvPicPr>
          <p:nvPr/>
        </p:nvPicPr>
        <p:blipFill rotWithShape="1">
          <a:blip r:embed="rId5">
            <a:extLst>
              <a:ext uri="{28A0092B-C50C-407E-A947-70E740481C1C}">
                <a14:useLocalDpi xmlns:a14="http://schemas.microsoft.com/office/drawing/2010/main" val="0"/>
              </a:ext>
            </a:extLst>
          </a:blip>
          <a:srcRect r="2233" b="4338"/>
          <a:stretch/>
        </p:blipFill>
        <p:spPr>
          <a:xfrm>
            <a:off x="3912409" y="1003977"/>
            <a:ext cx="5155391" cy="5044388"/>
          </a:xfrm>
          <a:prstGeom prst="rect">
            <a:avLst/>
          </a:prstGeom>
        </p:spPr>
      </p:pic>
      <p:pic>
        <p:nvPicPr>
          <p:cNvPr id="41" name="Picture 40" descr="A picture containing building&#10;&#10;Description automatically generated">
            <a:extLst>
              <a:ext uri="{FF2B5EF4-FFF2-40B4-BE49-F238E27FC236}">
                <a16:creationId xmlns:a16="http://schemas.microsoft.com/office/drawing/2014/main" id="{56C56082-4E83-4A10-A5ED-1DEEB4509402}"/>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305457" y="1552055"/>
            <a:ext cx="1390574" cy="1042931"/>
          </a:xfrm>
          <a:prstGeom prst="rect">
            <a:avLst/>
          </a:prstGeom>
        </p:spPr>
      </p:pic>
      <p:pic>
        <p:nvPicPr>
          <p:cNvPr id="3" name="Picture 2" descr="A close up of a logo&#10;&#10;Description automatically generated">
            <a:extLst>
              <a:ext uri="{FF2B5EF4-FFF2-40B4-BE49-F238E27FC236}">
                <a16:creationId xmlns:a16="http://schemas.microsoft.com/office/drawing/2014/main" id="{C1E91808-8CEB-4E13-865C-F10DC2607719}"/>
              </a:ext>
            </a:extLst>
          </p:cNvPr>
          <p:cNvPicPr>
            <a:picLocks noChangeAspect="1"/>
          </p:cNvPicPr>
          <p:nvPr/>
        </p:nvPicPr>
        <p:blipFill rotWithShape="1">
          <a:blip r:embed="rId7">
            <a:extLst>
              <a:ext uri="{28A0092B-C50C-407E-A947-70E740481C1C}">
                <a14:useLocalDpi xmlns:a14="http://schemas.microsoft.com/office/drawing/2010/main" val="0"/>
              </a:ext>
            </a:extLst>
          </a:blip>
          <a:srcRect l="13096"/>
          <a:stretch/>
        </p:blipFill>
        <p:spPr>
          <a:xfrm>
            <a:off x="2661893" y="1181968"/>
            <a:ext cx="1475671" cy="1698060"/>
          </a:xfrm>
          <a:prstGeom prst="rect">
            <a:avLst/>
          </a:prstGeom>
        </p:spPr>
      </p:pic>
      <p:pic>
        <p:nvPicPr>
          <p:cNvPr id="7" name="Picture 6" descr="A close up of a logo&#10;&#10;Description automatically generated">
            <a:extLst>
              <a:ext uri="{FF2B5EF4-FFF2-40B4-BE49-F238E27FC236}">
                <a16:creationId xmlns:a16="http://schemas.microsoft.com/office/drawing/2014/main" id="{324959F5-86C9-4667-A1C9-19CBD25EBB8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2728" y="2681681"/>
            <a:ext cx="1698060" cy="1698060"/>
          </a:xfrm>
          <a:prstGeom prst="rect">
            <a:avLst/>
          </a:prstGeom>
        </p:spPr>
      </p:pic>
      <p:pic>
        <p:nvPicPr>
          <p:cNvPr id="10" name="Picture 9" descr="A close up of a logo&#10;&#10;Description automatically generated">
            <a:extLst>
              <a:ext uri="{FF2B5EF4-FFF2-40B4-BE49-F238E27FC236}">
                <a16:creationId xmlns:a16="http://schemas.microsoft.com/office/drawing/2014/main" id="{C3943042-B2A6-4CAD-9047-F8512E9E9E05}"/>
              </a:ext>
            </a:extLst>
          </p:cNvPr>
          <p:cNvPicPr>
            <a:picLocks noChangeAspect="1"/>
          </p:cNvPicPr>
          <p:nvPr/>
        </p:nvPicPr>
        <p:blipFill rotWithShape="1">
          <a:blip r:embed="rId9">
            <a:extLst>
              <a:ext uri="{28A0092B-C50C-407E-A947-70E740481C1C}">
                <a14:useLocalDpi xmlns:a14="http://schemas.microsoft.com/office/drawing/2010/main" val="0"/>
              </a:ext>
            </a:extLst>
          </a:blip>
          <a:srcRect l="16075"/>
          <a:stretch/>
        </p:blipFill>
        <p:spPr>
          <a:xfrm>
            <a:off x="2729776" y="4169283"/>
            <a:ext cx="1425106" cy="1698060"/>
          </a:xfrm>
          <a:prstGeom prst="rect">
            <a:avLst/>
          </a:prstGeom>
        </p:spPr>
      </p:pic>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277107"/>
            <a:ext cx="8515350"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Different in Cracking Patterns, Similar in Compressive Strength   </a:t>
            </a:r>
          </a:p>
        </p:txBody>
      </p:sp>
      <p:sp>
        <p:nvSpPr>
          <p:cNvPr id="30" name="テキスト ボックス 5">
            <a:extLst>
              <a:ext uri="{FF2B5EF4-FFF2-40B4-BE49-F238E27FC236}">
                <a16:creationId xmlns:a16="http://schemas.microsoft.com/office/drawing/2014/main" id="{1028AAE1-0CCC-491D-B239-CC4A91E5827E}"/>
              </a:ext>
            </a:extLst>
          </p:cNvPr>
          <p:cNvSpPr txBox="1"/>
          <p:nvPr/>
        </p:nvSpPr>
        <p:spPr>
          <a:xfrm>
            <a:off x="0" y="984575"/>
            <a:ext cx="4211056"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Expansion Intensified Zone</a:t>
            </a:r>
            <a:endParaRPr sz="2400" dirty="0">
              <a:solidFill>
                <a:schemeClr val="accent1"/>
              </a:solidFill>
            </a:endParaRPr>
          </a:p>
        </p:txBody>
      </p:sp>
      <p:grpSp>
        <p:nvGrpSpPr>
          <p:cNvPr id="36" name="グループ化 47">
            <a:extLst>
              <a:ext uri="{FF2B5EF4-FFF2-40B4-BE49-F238E27FC236}">
                <a16:creationId xmlns:a16="http://schemas.microsoft.com/office/drawing/2014/main" id="{B2218D8E-2B7A-47CE-BE28-1D4B3E6B99F3}"/>
              </a:ext>
            </a:extLst>
          </p:cNvPr>
          <p:cNvGrpSpPr/>
          <p:nvPr/>
        </p:nvGrpSpPr>
        <p:grpSpPr>
          <a:xfrm>
            <a:off x="297927" y="4416013"/>
            <a:ext cx="1137265" cy="1200941"/>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EB997A4A-E14B-42EB-94F9-1FD4BF453933}"/>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2B7AC76F-1B7D-4794-A0A9-BCA9514AD7CD}"/>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39" name="テキスト ボックス 5">
            <a:extLst>
              <a:ext uri="{FF2B5EF4-FFF2-40B4-BE49-F238E27FC236}">
                <a16:creationId xmlns:a16="http://schemas.microsoft.com/office/drawing/2014/main" id="{387B43FB-C42A-4D12-934D-B29FE9692007}"/>
              </a:ext>
            </a:extLst>
          </p:cNvPr>
          <p:cNvSpPr txBox="1"/>
          <p:nvPr/>
        </p:nvSpPr>
        <p:spPr>
          <a:xfrm>
            <a:off x="297928" y="5468521"/>
            <a:ext cx="99847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rgbClr val="007C00"/>
                </a:solidFill>
              </a:rPr>
              <a:t>50mm</a:t>
            </a:r>
            <a:endParaRPr sz="2400" dirty="0">
              <a:solidFill>
                <a:srgbClr val="007C00"/>
              </a:solidFill>
            </a:endParaRPr>
          </a:p>
        </p:txBody>
      </p:sp>
      <p:sp>
        <p:nvSpPr>
          <p:cNvPr id="43" name="テキスト ボックス 5">
            <a:extLst>
              <a:ext uri="{FF2B5EF4-FFF2-40B4-BE49-F238E27FC236}">
                <a16:creationId xmlns:a16="http://schemas.microsoft.com/office/drawing/2014/main" id="{76602264-55A1-46CC-9A24-DD7A2556886A}"/>
              </a:ext>
            </a:extLst>
          </p:cNvPr>
          <p:cNvSpPr txBox="1"/>
          <p:nvPr/>
        </p:nvSpPr>
        <p:spPr>
          <a:xfrm>
            <a:off x="198411" y="2516333"/>
            <a:ext cx="1137265"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rgbClr val="00BCBC"/>
                </a:solidFill>
              </a:rPr>
              <a:t>100mm</a:t>
            </a:r>
            <a:endParaRPr sz="2400" dirty="0">
              <a:solidFill>
                <a:srgbClr val="00BCBC"/>
              </a:solidFill>
            </a:endParaRPr>
          </a:p>
        </p:txBody>
      </p:sp>
      <p:grpSp>
        <p:nvGrpSpPr>
          <p:cNvPr id="55" name="グループ化 47">
            <a:extLst>
              <a:ext uri="{FF2B5EF4-FFF2-40B4-BE49-F238E27FC236}">
                <a16:creationId xmlns:a16="http://schemas.microsoft.com/office/drawing/2014/main" id="{3C8EB27C-B628-4B02-B37D-1D16F3E15F61}"/>
              </a:ext>
            </a:extLst>
          </p:cNvPr>
          <p:cNvGrpSpPr/>
          <p:nvPr/>
        </p:nvGrpSpPr>
        <p:grpSpPr>
          <a:xfrm>
            <a:off x="288372" y="3039874"/>
            <a:ext cx="1137265" cy="1159766"/>
            <a:chOff x="5542961" y="1433938"/>
            <a:chExt cx="1405142" cy="1456529"/>
          </a:xfrm>
        </p:grpSpPr>
        <p:pic>
          <p:nvPicPr>
            <p:cNvPr id="57" name="Picture 2" descr="F:\Simulation\SimVer10Result\ASR\S11M25X0Y-1CD0A0.001\DEP50-STEP(001).BMP">
              <a:extLst>
                <a:ext uri="{FF2B5EF4-FFF2-40B4-BE49-F238E27FC236}">
                  <a16:creationId xmlns:a16="http://schemas.microsoft.com/office/drawing/2014/main" id="{3D8ED7CB-98B8-4F98-992A-BB85BBBF7C3E}"/>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a:extLst>
                <a:ext uri="{FF2B5EF4-FFF2-40B4-BE49-F238E27FC236}">
                  <a16:creationId xmlns:a16="http://schemas.microsoft.com/office/drawing/2014/main" id="{6AF3A9E3-B638-475E-BFAB-77EA52199F96}"/>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59" name="グループ化 47">
            <a:extLst>
              <a:ext uri="{FF2B5EF4-FFF2-40B4-BE49-F238E27FC236}">
                <a16:creationId xmlns:a16="http://schemas.microsoft.com/office/drawing/2014/main" id="{0F0D717F-D0A7-426F-AC43-7AB70D93A413}"/>
              </a:ext>
            </a:extLst>
          </p:cNvPr>
          <p:cNvGrpSpPr/>
          <p:nvPr/>
        </p:nvGrpSpPr>
        <p:grpSpPr>
          <a:xfrm>
            <a:off x="284217" y="1493657"/>
            <a:ext cx="1137265" cy="1159766"/>
            <a:chOff x="5542961" y="1433938"/>
            <a:chExt cx="1405142" cy="1456529"/>
          </a:xfrm>
        </p:grpSpPr>
        <p:pic>
          <p:nvPicPr>
            <p:cNvPr id="60" name="Picture 2" descr="F:\Simulation\SimVer10Result\ASR\S11M25X0Y-1CD0A0.001\DEP50-STEP(001).BMP">
              <a:extLst>
                <a:ext uri="{FF2B5EF4-FFF2-40B4-BE49-F238E27FC236}">
                  <a16:creationId xmlns:a16="http://schemas.microsoft.com/office/drawing/2014/main" id="{C0B87DC5-A95F-4F41-B63F-F3A094C14669}"/>
                </a:ext>
              </a:extLst>
            </p:cNvPr>
            <p:cNvPicPr>
              <a:picLocks noChangeAspect="1" noChangeArrowheads="1"/>
            </p:cNvPicPr>
            <p:nvPr/>
          </p:nvPicPr>
          <p:blipFill rotWithShape="1">
            <a:blip r:embed="rId10">
              <a:extLst>
                <a:ext uri="{28A0092B-C50C-407E-A947-70E740481C1C}">
                  <a14:useLocalDpi xmlns:a14="http://schemas.microsoft.com/office/drawing/2010/main"/>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a:extLst>
                <a:ext uri="{FF2B5EF4-FFF2-40B4-BE49-F238E27FC236}">
                  <a16:creationId xmlns:a16="http://schemas.microsoft.com/office/drawing/2014/main" id="{9A5E5E71-A4BF-4CFF-B57F-3EF8E7B34FB4}"/>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65" name="テキスト ボックス 5">
            <a:extLst>
              <a:ext uri="{FF2B5EF4-FFF2-40B4-BE49-F238E27FC236}">
                <a16:creationId xmlns:a16="http://schemas.microsoft.com/office/drawing/2014/main" id="{67CB381A-BAF2-469A-9906-3330150456B4}"/>
              </a:ext>
            </a:extLst>
          </p:cNvPr>
          <p:cNvSpPr txBox="1"/>
          <p:nvPr/>
        </p:nvSpPr>
        <p:spPr>
          <a:xfrm>
            <a:off x="231245" y="4040322"/>
            <a:ext cx="1137265"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rgbClr val="0000FF"/>
                </a:solidFill>
              </a:rPr>
              <a:t>75mm</a:t>
            </a:r>
            <a:endParaRPr sz="2400" dirty="0">
              <a:solidFill>
                <a:srgbClr val="0000FF"/>
              </a:solidFill>
            </a:endParaRPr>
          </a:p>
        </p:txBody>
      </p:sp>
      <p:sp>
        <p:nvSpPr>
          <p:cNvPr id="31" name="文本框 30">
            <a:extLst>
              <a:ext uri="{FF2B5EF4-FFF2-40B4-BE49-F238E27FC236}">
                <a16:creationId xmlns:a16="http://schemas.microsoft.com/office/drawing/2014/main" id="{374FFB33-F551-B748-B80A-973F1F6381BF}"/>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12</a:t>
            </a:r>
            <a:endParaRPr kumimoji="1" lang="zh-CN" altLang="en-US" dirty="0">
              <a:solidFill>
                <a:schemeClr val="accent1"/>
              </a:solidFill>
            </a:endParaRPr>
          </a:p>
        </p:txBody>
      </p:sp>
      <p:pic>
        <p:nvPicPr>
          <p:cNvPr id="32" name="Picture 31">
            <a:extLst>
              <a:ext uri="{FF2B5EF4-FFF2-40B4-BE49-F238E27FC236}">
                <a16:creationId xmlns:a16="http://schemas.microsoft.com/office/drawing/2014/main" id="{D4279F3A-57CB-4173-8EC8-16E0222C0756}"/>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320114" y="3104890"/>
            <a:ext cx="1390574" cy="1042931"/>
          </a:xfrm>
          <a:prstGeom prst="rect">
            <a:avLst/>
          </a:prstGeom>
        </p:spPr>
      </p:pic>
      <p:pic>
        <p:nvPicPr>
          <p:cNvPr id="40" name="Picture 39" descr="A close up of a brick building&#10;&#10;Description automatically generated">
            <a:extLst>
              <a:ext uri="{FF2B5EF4-FFF2-40B4-BE49-F238E27FC236}">
                <a16:creationId xmlns:a16="http://schemas.microsoft.com/office/drawing/2014/main" id="{738D6099-EF96-4662-AD14-BDD12225239E}"/>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1312848" y="4514899"/>
            <a:ext cx="1412094" cy="1059070"/>
          </a:xfrm>
          <a:prstGeom prst="rect">
            <a:avLst/>
          </a:prstGeom>
        </p:spPr>
      </p:pic>
      <p:sp>
        <p:nvSpPr>
          <p:cNvPr id="42" name="Rectangle 41">
            <a:extLst>
              <a:ext uri="{FF2B5EF4-FFF2-40B4-BE49-F238E27FC236}">
                <a16:creationId xmlns:a16="http://schemas.microsoft.com/office/drawing/2014/main" id="{3BEF25DA-1BD8-426E-8D22-1BA5EFCEE46F}"/>
              </a:ext>
            </a:extLst>
          </p:cNvPr>
          <p:cNvSpPr/>
          <p:nvPr/>
        </p:nvSpPr>
        <p:spPr>
          <a:xfrm>
            <a:off x="1344452" y="5550259"/>
            <a:ext cx="2042663" cy="297517"/>
          </a:xfrm>
          <a:prstGeom prst="rect">
            <a:avLst/>
          </a:prstGeom>
        </p:spPr>
        <p:txBody>
          <a:bodyPr wrap="square">
            <a:spAutoFit/>
          </a:bodyPr>
          <a:lstStyle/>
          <a:p>
            <a:pPr>
              <a:lnSpc>
                <a:spcPts val="1500"/>
              </a:lnSpc>
            </a:pPr>
            <a:r>
              <a:rPr lang="en-US" dirty="0">
                <a:solidFill>
                  <a:srgbClr val="008000"/>
                </a:solidFill>
                <a:latin typeface="CMR10"/>
              </a:rPr>
              <a:t>0.51% EXP</a:t>
            </a:r>
          </a:p>
        </p:txBody>
      </p:sp>
      <p:sp>
        <p:nvSpPr>
          <p:cNvPr id="45" name="Rectangle 44">
            <a:extLst>
              <a:ext uri="{FF2B5EF4-FFF2-40B4-BE49-F238E27FC236}">
                <a16:creationId xmlns:a16="http://schemas.microsoft.com/office/drawing/2014/main" id="{139F9318-B056-4883-9178-8A7FA2BF37F5}"/>
              </a:ext>
            </a:extLst>
          </p:cNvPr>
          <p:cNvSpPr/>
          <p:nvPr/>
        </p:nvSpPr>
        <p:spPr>
          <a:xfrm>
            <a:off x="1460634" y="4094897"/>
            <a:ext cx="1266725" cy="297517"/>
          </a:xfrm>
          <a:prstGeom prst="rect">
            <a:avLst/>
          </a:prstGeom>
        </p:spPr>
        <p:txBody>
          <a:bodyPr wrap="square">
            <a:spAutoFit/>
          </a:bodyPr>
          <a:lstStyle/>
          <a:p>
            <a:pPr>
              <a:lnSpc>
                <a:spcPts val="1500"/>
              </a:lnSpc>
            </a:pPr>
            <a:r>
              <a:rPr lang="en-US" dirty="0">
                <a:solidFill>
                  <a:srgbClr val="0000FF"/>
                </a:solidFill>
                <a:latin typeface="CMR10"/>
              </a:rPr>
              <a:t>0.58% EXP</a:t>
            </a:r>
          </a:p>
        </p:txBody>
      </p:sp>
      <p:sp>
        <p:nvSpPr>
          <p:cNvPr id="47" name="Rectangle 46">
            <a:extLst>
              <a:ext uri="{FF2B5EF4-FFF2-40B4-BE49-F238E27FC236}">
                <a16:creationId xmlns:a16="http://schemas.microsoft.com/office/drawing/2014/main" id="{B6484FB0-8862-4A50-BA7E-07DCA2DF74C0}"/>
              </a:ext>
            </a:extLst>
          </p:cNvPr>
          <p:cNvSpPr/>
          <p:nvPr/>
        </p:nvSpPr>
        <p:spPr>
          <a:xfrm>
            <a:off x="1445506" y="2598092"/>
            <a:ext cx="2042663" cy="297517"/>
          </a:xfrm>
          <a:prstGeom prst="rect">
            <a:avLst/>
          </a:prstGeom>
        </p:spPr>
        <p:txBody>
          <a:bodyPr wrap="square">
            <a:spAutoFit/>
          </a:bodyPr>
          <a:lstStyle/>
          <a:p>
            <a:pPr>
              <a:lnSpc>
                <a:spcPts val="1500"/>
              </a:lnSpc>
            </a:pPr>
            <a:r>
              <a:rPr lang="en-US" dirty="0">
                <a:solidFill>
                  <a:srgbClr val="00BCBC"/>
                </a:solidFill>
                <a:latin typeface="CMR10"/>
              </a:rPr>
              <a:t>0.62% EXP</a:t>
            </a:r>
          </a:p>
        </p:txBody>
      </p:sp>
      <p:sp>
        <p:nvSpPr>
          <p:cNvPr id="12" name="Oval 11">
            <a:extLst>
              <a:ext uri="{FF2B5EF4-FFF2-40B4-BE49-F238E27FC236}">
                <a16:creationId xmlns:a16="http://schemas.microsoft.com/office/drawing/2014/main" id="{F17639CB-8CE5-40D1-8B99-431C332D73C3}"/>
              </a:ext>
            </a:extLst>
          </p:cNvPr>
          <p:cNvSpPr/>
          <p:nvPr/>
        </p:nvSpPr>
        <p:spPr>
          <a:xfrm>
            <a:off x="6549942" y="2461045"/>
            <a:ext cx="978874" cy="709869"/>
          </a:xfrm>
          <a:prstGeom prst="ellipse">
            <a:avLst/>
          </a:prstGeom>
          <a:no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0A5B600-AAFB-43BA-87BD-5AEC98B5692B}"/>
              </a:ext>
            </a:extLst>
          </p:cNvPr>
          <p:cNvCxnSpPr>
            <a:cxnSpLocks/>
            <a:stCxn id="3" idx="3"/>
          </p:cNvCxnSpPr>
          <p:nvPr/>
        </p:nvCxnSpPr>
        <p:spPr>
          <a:xfrm>
            <a:off x="4137564" y="2030998"/>
            <a:ext cx="2889925" cy="696409"/>
          </a:xfrm>
          <a:prstGeom prst="straightConnector1">
            <a:avLst/>
          </a:prstGeom>
          <a:ln w="38100">
            <a:solidFill>
              <a:srgbClr val="00BFB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D88E35E-F7A2-4A9A-9522-FD81EE51450B}"/>
              </a:ext>
            </a:extLst>
          </p:cNvPr>
          <p:cNvCxnSpPr>
            <a:cxnSpLocks/>
            <a:stCxn id="7" idx="3"/>
          </p:cNvCxnSpPr>
          <p:nvPr/>
        </p:nvCxnSpPr>
        <p:spPr>
          <a:xfrm flipV="1">
            <a:off x="4140788" y="2815109"/>
            <a:ext cx="2592521" cy="715602"/>
          </a:xfrm>
          <a:prstGeom prst="straightConnector1">
            <a:avLst/>
          </a:prstGeom>
          <a:ln w="38100">
            <a:solidFill>
              <a:srgbClr val="0100DC"/>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99E06610-35D2-42A1-8DCF-2CE835CDC246}"/>
              </a:ext>
            </a:extLst>
          </p:cNvPr>
          <p:cNvCxnSpPr>
            <a:cxnSpLocks/>
            <a:stCxn id="10" idx="3"/>
          </p:cNvCxnSpPr>
          <p:nvPr/>
        </p:nvCxnSpPr>
        <p:spPr>
          <a:xfrm flipV="1">
            <a:off x="4154882" y="2873545"/>
            <a:ext cx="2782180" cy="2144768"/>
          </a:xfrm>
          <a:prstGeom prst="straightConnector1">
            <a:avLst/>
          </a:prstGeom>
          <a:ln w="38100">
            <a:solidFill>
              <a:srgbClr val="008000"/>
            </a:solidFill>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7EDDBC48-FA0E-4EFF-8109-816D66DBEF5A}"/>
              </a:ext>
            </a:extLst>
          </p:cNvPr>
          <p:cNvSpPr/>
          <p:nvPr/>
        </p:nvSpPr>
        <p:spPr>
          <a:xfrm>
            <a:off x="2607173" y="2541039"/>
            <a:ext cx="2042663" cy="489878"/>
          </a:xfrm>
          <a:prstGeom prst="rect">
            <a:avLst/>
          </a:prstGeom>
        </p:spPr>
        <p:txBody>
          <a:bodyPr wrap="square">
            <a:spAutoFit/>
          </a:bodyPr>
          <a:lstStyle/>
          <a:p>
            <a:pPr>
              <a:lnSpc>
                <a:spcPts val="1500"/>
              </a:lnSpc>
            </a:pPr>
            <a:r>
              <a:rPr lang="en-US" i="1" dirty="0">
                <a:solidFill>
                  <a:srgbClr val="00BCBC"/>
                </a:solidFill>
                <a:latin typeface="CMR10"/>
              </a:rPr>
              <a:t>Section View</a:t>
            </a:r>
          </a:p>
          <a:p>
            <a:pPr>
              <a:lnSpc>
                <a:spcPts val="1500"/>
              </a:lnSpc>
            </a:pPr>
            <a:r>
              <a:rPr lang="en-US" i="1" dirty="0">
                <a:solidFill>
                  <a:srgbClr val="00BCBC"/>
                </a:solidFill>
                <a:latin typeface="CMR10"/>
              </a:rPr>
              <a:t>No Localized Cracks</a:t>
            </a:r>
            <a:endParaRPr lang="en-US" i="1" dirty="0">
              <a:solidFill>
                <a:srgbClr val="00BCBC"/>
              </a:solidFill>
            </a:endParaRPr>
          </a:p>
        </p:txBody>
      </p:sp>
      <p:sp>
        <p:nvSpPr>
          <p:cNvPr id="63" name="Rectangle 62">
            <a:extLst>
              <a:ext uri="{FF2B5EF4-FFF2-40B4-BE49-F238E27FC236}">
                <a16:creationId xmlns:a16="http://schemas.microsoft.com/office/drawing/2014/main" id="{9AD21F3E-ECD4-4C61-9A31-AC9E14179DDC}"/>
              </a:ext>
            </a:extLst>
          </p:cNvPr>
          <p:cNvSpPr/>
          <p:nvPr/>
        </p:nvSpPr>
        <p:spPr>
          <a:xfrm>
            <a:off x="2607173" y="4115639"/>
            <a:ext cx="2042663" cy="489878"/>
          </a:xfrm>
          <a:prstGeom prst="rect">
            <a:avLst/>
          </a:prstGeom>
        </p:spPr>
        <p:txBody>
          <a:bodyPr wrap="square">
            <a:spAutoFit/>
          </a:bodyPr>
          <a:lstStyle/>
          <a:p>
            <a:pPr>
              <a:lnSpc>
                <a:spcPts val="1500"/>
              </a:lnSpc>
            </a:pPr>
            <a:r>
              <a:rPr lang="en-US" i="1" dirty="0">
                <a:solidFill>
                  <a:srgbClr val="0000FF"/>
                </a:solidFill>
                <a:latin typeface="CMR10"/>
              </a:rPr>
              <a:t>Section View</a:t>
            </a:r>
          </a:p>
          <a:p>
            <a:pPr>
              <a:lnSpc>
                <a:spcPts val="1500"/>
              </a:lnSpc>
            </a:pPr>
            <a:r>
              <a:rPr lang="en-US" i="1" dirty="0">
                <a:solidFill>
                  <a:srgbClr val="0000FF"/>
                </a:solidFill>
                <a:latin typeface="CMR10"/>
              </a:rPr>
              <a:t>Crack in Outer Part</a:t>
            </a:r>
            <a:endParaRPr lang="en-US" i="1" dirty="0">
              <a:solidFill>
                <a:srgbClr val="0000FF"/>
              </a:solidFill>
            </a:endParaRPr>
          </a:p>
        </p:txBody>
      </p:sp>
      <p:sp>
        <p:nvSpPr>
          <p:cNvPr id="69" name="Rectangle 68">
            <a:extLst>
              <a:ext uri="{FF2B5EF4-FFF2-40B4-BE49-F238E27FC236}">
                <a16:creationId xmlns:a16="http://schemas.microsoft.com/office/drawing/2014/main" id="{C0F26226-E6CC-4C0D-963D-4C7C110C775A}"/>
              </a:ext>
            </a:extLst>
          </p:cNvPr>
          <p:cNvSpPr/>
          <p:nvPr/>
        </p:nvSpPr>
        <p:spPr>
          <a:xfrm>
            <a:off x="2553080" y="5558487"/>
            <a:ext cx="2042663" cy="489878"/>
          </a:xfrm>
          <a:prstGeom prst="rect">
            <a:avLst/>
          </a:prstGeom>
        </p:spPr>
        <p:txBody>
          <a:bodyPr wrap="square">
            <a:spAutoFit/>
          </a:bodyPr>
          <a:lstStyle/>
          <a:p>
            <a:pPr>
              <a:lnSpc>
                <a:spcPts val="1500"/>
              </a:lnSpc>
            </a:pPr>
            <a:r>
              <a:rPr lang="en-US" i="1" dirty="0">
                <a:solidFill>
                  <a:srgbClr val="008000"/>
                </a:solidFill>
                <a:latin typeface="CMR10"/>
              </a:rPr>
              <a:t>Section View</a:t>
            </a:r>
          </a:p>
          <a:p>
            <a:pPr>
              <a:lnSpc>
                <a:spcPts val="1500"/>
              </a:lnSpc>
            </a:pPr>
            <a:r>
              <a:rPr lang="en-US" i="1" dirty="0">
                <a:solidFill>
                  <a:srgbClr val="008000"/>
                </a:solidFill>
                <a:latin typeface="CMR10"/>
              </a:rPr>
              <a:t>Crack in Outer Part</a:t>
            </a:r>
            <a:endParaRPr lang="en-US" i="1" dirty="0">
              <a:solidFill>
                <a:srgbClr val="008000"/>
              </a:solidFill>
            </a:endParaRPr>
          </a:p>
        </p:txBody>
      </p:sp>
      <p:grpSp>
        <p:nvGrpSpPr>
          <p:cNvPr id="25" name="Group 24">
            <a:extLst>
              <a:ext uri="{FF2B5EF4-FFF2-40B4-BE49-F238E27FC236}">
                <a16:creationId xmlns:a16="http://schemas.microsoft.com/office/drawing/2014/main" id="{DEA374B5-248B-4A60-8291-F6B27C0AA49D}"/>
              </a:ext>
            </a:extLst>
          </p:cNvPr>
          <p:cNvGrpSpPr/>
          <p:nvPr/>
        </p:nvGrpSpPr>
        <p:grpSpPr>
          <a:xfrm>
            <a:off x="-3521" y="1480331"/>
            <a:ext cx="558765" cy="471924"/>
            <a:chOff x="-612488" y="1535359"/>
            <a:chExt cx="762252" cy="672192"/>
          </a:xfrm>
        </p:grpSpPr>
        <p:pic>
          <p:nvPicPr>
            <p:cNvPr id="35" name="Picture 6" descr="C:\Users\NagaiLab-Tao\Desktop\YUSHI\Pre\Models\A30.PNG">
              <a:extLst>
                <a:ext uri="{FF2B5EF4-FFF2-40B4-BE49-F238E27FC236}">
                  <a16:creationId xmlns:a16="http://schemas.microsoft.com/office/drawing/2014/main" id="{7A1625AB-5085-4DED-AF1D-A4E2255261EF}"/>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2381" b="95578" l="8309" r="89021">
                          <a14:foregroundMark x1="46588" y1="6463" x2="8902" y2="63605"/>
                          <a14:foregroundMark x1="8902" y1="63605" x2="66172" y2="90136"/>
                          <a14:foregroundMark x1="66172" y1="90136" x2="83383" y2="21769"/>
                          <a14:foregroundMark x1="83383" y1="21769" x2="44510" y2="6463"/>
                          <a14:foregroundMark x1="42433" y1="8503" x2="34068" y2="9527"/>
                          <a14:foregroundMark x1="24917" y1="15329" x2="10979" y2="21088"/>
                          <a14:foregroundMark x1="36499" y1="10544" x2="32612" y2="12150"/>
                          <a14:foregroundMark x1="50742" y1="3401" x2="37389" y2="10544"/>
                          <a14:foregroundMark x1="50742" y1="5102" x2="86350" y2="21769"/>
                          <a14:foregroundMark x1="87240" y1="21429" x2="85163" y2="70408"/>
                          <a14:foregroundMark x1="48368" y1="91497" x2="53116" y2="93537"/>
                          <a14:foregroundMark x1="13650" y1="58844" x2="11869" y2="76190"/>
                          <a14:foregroundMark x1="15430" y1="59184" x2="11276" y2="76190"/>
                          <a14:foregroundMark x1="13947" y1="63265" x2="12463" y2="75170"/>
                          <a14:foregroundMark x1="11573" y1="63605" x2="10979" y2="75850"/>
                          <a14:foregroundMark x1="10386" y1="63946" x2="10089" y2="77551"/>
                          <a14:foregroundMark x1="17804" y1="20748" x2="14243" y2="67007"/>
                          <a14:foregroundMark x1="12463" y1="24490" x2="10979" y2="77551"/>
                          <a14:foregroundMark x1="11869" y1="21429" x2="12463" y2="77211"/>
                          <a14:foregroundMark x1="11276" y1="21769" x2="8605" y2="79252"/>
                          <a14:foregroundMark x1="89021" y1="18027" x2="85757" y2="82313"/>
                          <a14:foregroundMark x1="50148" y1="88095" x2="50148" y2="95578"/>
                          <a14:foregroundMark x1="45994" y1="91156" x2="43620" y2="95238"/>
                          <a14:foregroundMark x1="10089" y1="19728" x2="10979" y2="69048"/>
                          <a14:foregroundMark x1="10979" y1="17347" x2="10386" y2="25170"/>
                          <a14:foregroundMark x1="12760" y1="22449" x2="9199" y2="18367"/>
                          <a14:backgroundMark x1="10979" y1="12925" x2="29080" y2="7143"/>
                          <a14:backgroundMark x1="28190" y1="10544" x2="30267" y2="9184"/>
                          <a14:backgroundMark x1="28190" y1="8844" x2="28190" y2="8844"/>
                          <a14:backgroundMark x1="27893" y1="9184" x2="32938" y2="7823"/>
                          <a14:backgroundMark x1="27893" y1="7823" x2="35015" y2="7823"/>
                        </a14:backgroundRemoval>
                      </a14:imgEffect>
                    </a14:imgLayer>
                  </a14:imgProps>
                </a:ext>
                <a:ext uri="{28A0092B-C50C-407E-A947-70E740481C1C}">
                  <a14:useLocalDpi xmlns:a14="http://schemas.microsoft.com/office/drawing/2010/main"/>
                </a:ext>
              </a:extLst>
            </a:blip>
            <a:srcRect l="6788" t="-1" r="7469" b="513"/>
            <a:stretch/>
          </p:blipFill>
          <p:spPr bwMode="auto">
            <a:xfrm>
              <a:off x="-583875" y="1535359"/>
              <a:ext cx="663288" cy="672192"/>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5">
              <a:extLst>
                <a:ext uri="{FF2B5EF4-FFF2-40B4-BE49-F238E27FC236}">
                  <a16:creationId xmlns:a16="http://schemas.microsoft.com/office/drawing/2014/main" id="{E57EF097-01BA-4A6B-9DA5-D48D71447B83}"/>
                </a:ext>
              </a:extLst>
            </p:cNvPr>
            <p:cNvSpPr txBox="1"/>
            <p:nvPr/>
          </p:nvSpPr>
          <p:spPr>
            <a:xfrm>
              <a:off x="-612488" y="1622607"/>
              <a:ext cx="762252" cy="369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1800" dirty="0">
                  <a:solidFill>
                    <a:schemeClr val="bg1"/>
                  </a:solidFill>
                </a:rPr>
                <a:t>30</a:t>
              </a:r>
              <a:r>
                <a:rPr lang="en-US" sz="1800" dirty="0">
                  <a:solidFill>
                    <a:schemeClr val="bg1"/>
                  </a:solidFill>
                </a:rPr>
                <a:t>%</a:t>
              </a:r>
              <a:endParaRPr sz="1800" dirty="0">
                <a:solidFill>
                  <a:schemeClr val="bg1"/>
                </a:solidFill>
              </a:endParaRPr>
            </a:p>
          </p:txBody>
        </p:sp>
      </p:grpSp>
      <p:grpSp>
        <p:nvGrpSpPr>
          <p:cNvPr id="70" name="Group 69">
            <a:extLst>
              <a:ext uri="{FF2B5EF4-FFF2-40B4-BE49-F238E27FC236}">
                <a16:creationId xmlns:a16="http://schemas.microsoft.com/office/drawing/2014/main" id="{F707E176-2CF6-447C-9C6F-81F01EEF84FB}"/>
              </a:ext>
            </a:extLst>
          </p:cNvPr>
          <p:cNvGrpSpPr/>
          <p:nvPr/>
        </p:nvGrpSpPr>
        <p:grpSpPr>
          <a:xfrm>
            <a:off x="-16681" y="3068293"/>
            <a:ext cx="558765" cy="471924"/>
            <a:chOff x="-612488" y="1535359"/>
            <a:chExt cx="762252" cy="672192"/>
          </a:xfrm>
        </p:grpSpPr>
        <p:pic>
          <p:nvPicPr>
            <p:cNvPr id="71" name="Picture 6" descr="C:\Users\NagaiLab-Tao\Desktop\YUSHI\Pre\Models\A30.PNG">
              <a:extLst>
                <a:ext uri="{FF2B5EF4-FFF2-40B4-BE49-F238E27FC236}">
                  <a16:creationId xmlns:a16="http://schemas.microsoft.com/office/drawing/2014/main" id="{DB92D6CA-C014-4F65-851C-DF7C8193D02A}"/>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2381" b="95578" l="8309" r="89021">
                          <a14:foregroundMark x1="46588" y1="6463" x2="8902" y2="63605"/>
                          <a14:foregroundMark x1="8902" y1="63605" x2="66172" y2="90136"/>
                          <a14:foregroundMark x1="66172" y1="90136" x2="83383" y2="21769"/>
                          <a14:foregroundMark x1="83383" y1="21769" x2="44510" y2="6463"/>
                          <a14:foregroundMark x1="42433" y1="8503" x2="34068" y2="9527"/>
                          <a14:foregroundMark x1="24917" y1="15329" x2="10979" y2="21088"/>
                          <a14:foregroundMark x1="36499" y1="10544" x2="32612" y2="12150"/>
                          <a14:foregroundMark x1="50742" y1="3401" x2="37389" y2="10544"/>
                          <a14:foregroundMark x1="50742" y1="5102" x2="86350" y2="21769"/>
                          <a14:foregroundMark x1="87240" y1="21429" x2="85163" y2="70408"/>
                          <a14:foregroundMark x1="48368" y1="91497" x2="53116" y2="93537"/>
                          <a14:foregroundMark x1="13650" y1="58844" x2="11869" y2="76190"/>
                          <a14:foregroundMark x1="15430" y1="59184" x2="11276" y2="76190"/>
                          <a14:foregroundMark x1="13947" y1="63265" x2="12463" y2="75170"/>
                          <a14:foregroundMark x1="11573" y1="63605" x2="10979" y2="75850"/>
                          <a14:foregroundMark x1="10386" y1="63946" x2="10089" y2="77551"/>
                          <a14:foregroundMark x1="17804" y1="20748" x2="14243" y2="67007"/>
                          <a14:foregroundMark x1="12463" y1="24490" x2="10979" y2="77551"/>
                          <a14:foregroundMark x1="11869" y1="21429" x2="12463" y2="77211"/>
                          <a14:foregroundMark x1="11276" y1="21769" x2="8605" y2="79252"/>
                          <a14:foregroundMark x1="89021" y1="18027" x2="85757" y2="82313"/>
                          <a14:foregroundMark x1="50148" y1="88095" x2="50148" y2="95578"/>
                          <a14:foregroundMark x1="45994" y1="91156" x2="43620" y2="95238"/>
                          <a14:foregroundMark x1="10089" y1="19728" x2="10979" y2="69048"/>
                          <a14:foregroundMark x1="10979" y1="17347" x2="10386" y2="25170"/>
                          <a14:foregroundMark x1="12760" y1="22449" x2="9199" y2="18367"/>
                          <a14:backgroundMark x1="10979" y1="12925" x2="29080" y2="7143"/>
                          <a14:backgroundMark x1="28190" y1="10544" x2="30267" y2="9184"/>
                          <a14:backgroundMark x1="28190" y1="8844" x2="28190" y2="8844"/>
                          <a14:backgroundMark x1="27893" y1="9184" x2="32938" y2="7823"/>
                          <a14:backgroundMark x1="27893" y1="7823" x2="35015" y2="7823"/>
                        </a14:backgroundRemoval>
                      </a14:imgEffect>
                    </a14:imgLayer>
                  </a14:imgProps>
                </a:ext>
                <a:ext uri="{28A0092B-C50C-407E-A947-70E740481C1C}">
                  <a14:useLocalDpi xmlns:a14="http://schemas.microsoft.com/office/drawing/2010/main"/>
                </a:ext>
              </a:extLst>
            </a:blip>
            <a:srcRect l="6788" t="-1" r="7469" b="513"/>
            <a:stretch/>
          </p:blipFill>
          <p:spPr bwMode="auto">
            <a:xfrm>
              <a:off x="-583875" y="1535359"/>
              <a:ext cx="663288" cy="672192"/>
            </a:xfrm>
            <a:prstGeom prst="rect">
              <a:avLst/>
            </a:prstGeom>
            <a:noFill/>
            <a:extLst>
              <a:ext uri="{909E8E84-426E-40DD-AFC4-6F175D3DCCD1}">
                <a14:hiddenFill xmlns:a14="http://schemas.microsoft.com/office/drawing/2010/main">
                  <a:solidFill>
                    <a:srgbClr val="FFFFFF"/>
                  </a:solidFill>
                </a14:hiddenFill>
              </a:ext>
            </a:extLst>
          </p:spPr>
        </p:pic>
        <p:sp>
          <p:nvSpPr>
            <p:cNvPr id="72" name="テキスト ボックス 5">
              <a:extLst>
                <a:ext uri="{FF2B5EF4-FFF2-40B4-BE49-F238E27FC236}">
                  <a16:creationId xmlns:a16="http://schemas.microsoft.com/office/drawing/2014/main" id="{04824E12-0E9C-4DCB-B995-B542DD4CA35F}"/>
                </a:ext>
              </a:extLst>
            </p:cNvPr>
            <p:cNvSpPr txBox="1"/>
            <p:nvPr/>
          </p:nvSpPr>
          <p:spPr>
            <a:xfrm>
              <a:off x="-612488" y="1622607"/>
              <a:ext cx="762252" cy="369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1800" dirty="0">
                  <a:solidFill>
                    <a:schemeClr val="bg1"/>
                  </a:solidFill>
                </a:rPr>
                <a:t>30</a:t>
              </a:r>
              <a:r>
                <a:rPr lang="en-US" sz="1800" dirty="0">
                  <a:solidFill>
                    <a:schemeClr val="bg1"/>
                  </a:solidFill>
                </a:rPr>
                <a:t>%</a:t>
              </a:r>
              <a:endParaRPr sz="1800" dirty="0">
                <a:solidFill>
                  <a:schemeClr val="bg1"/>
                </a:solidFill>
              </a:endParaRPr>
            </a:p>
          </p:txBody>
        </p:sp>
      </p:grpSp>
      <p:grpSp>
        <p:nvGrpSpPr>
          <p:cNvPr id="73" name="Group 72">
            <a:extLst>
              <a:ext uri="{FF2B5EF4-FFF2-40B4-BE49-F238E27FC236}">
                <a16:creationId xmlns:a16="http://schemas.microsoft.com/office/drawing/2014/main" id="{867DF4ED-E988-4CE4-8B44-4DB2ABF96FAA}"/>
              </a:ext>
            </a:extLst>
          </p:cNvPr>
          <p:cNvGrpSpPr/>
          <p:nvPr/>
        </p:nvGrpSpPr>
        <p:grpSpPr>
          <a:xfrm>
            <a:off x="-16682" y="4450225"/>
            <a:ext cx="558765" cy="471924"/>
            <a:chOff x="-612488" y="1535359"/>
            <a:chExt cx="762252" cy="672192"/>
          </a:xfrm>
        </p:grpSpPr>
        <p:pic>
          <p:nvPicPr>
            <p:cNvPr id="74" name="Picture 6" descr="C:\Users\NagaiLab-Tao\Desktop\YUSHI\Pre\Models\A30.PNG">
              <a:extLst>
                <a:ext uri="{FF2B5EF4-FFF2-40B4-BE49-F238E27FC236}">
                  <a16:creationId xmlns:a16="http://schemas.microsoft.com/office/drawing/2014/main" id="{E84DF87A-7885-41AB-9E3A-AE5F6823510F}"/>
                </a:ext>
              </a:extLst>
            </p:cNvPr>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ackgroundRemoval t="2381" b="95578" l="8309" r="89021">
                          <a14:foregroundMark x1="46588" y1="6463" x2="8902" y2="63605"/>
                          <a14:foregroundMark x1="8902" y1="63605" x2="66172" y2="90136"/>
                          <a14:foregroundMark x1="66172" y1="90136" x2="83383" y2="21769"/>
                          <a14:foregroundMark x1="83383" y1="21769" x2="44510" y2="6463"/>
                          <a14:foregroundMark x1="42433" y1="8503" x2="34068" y2="9527"/>
                          <a14:foregroundMark x1="24917" y1="15329" x2="10979" y2="21088"/>
                          <a14:foregroundMark x1="36499" y1="10544" x2="32612" y2="12150"/>
                          <a14:foregroundMark x1="50742" y1="3401" x2="37389" y2="10544"/>
                          <a14:foregroundMark x1="50742" y1="5102" x2="86350" y2="21769"/>
                          <a14:foregroundMark x1="87240" y1="21429" x2="85163" y2="70408"/>
                          <a14:foregroundMark x1="48368" y1="91497" x2="53116" y2="93537"/>
                          <a14:foregroundMark x1="13650" y1="58844" x2="11869" y2="76190"/>
                          <a14:foregroundMark x1="15430" y1="59184" x2="11276" y2="76190"/>
                          <a14:foregroundMark x1="13947" y1="63265" x2="12463" y2="75170"/>
                          <a14:foregroundMark x1="11573" y1="63605" x2="10979" y2="75850"/>
                          <a14:foregroundMark x1="10386" y1="63946" x2="10089" y2="77551"/>
                          <a14:foregroundMark x1="17804" y1="20748" x2="14243" y2="67007"/>
                          <a14:foregroundMark x1="12463" y1="24490" x2="10979" y2="77551"/>
                          <a14:foregroundMark x1="11869" y1="21429" x2="12463" y2="77211"/>
                          <a14:foregroundMark x1="11276" y1="21769" x2="8605" y2="79252"/>
                          <a14:foregroundMark x1="89021" y1="18027" x2="85757" y2="82313"/>
                          <a14:foregroundMark x1="50148" y1="88095" x2="50148" y2="95578"/>
                          <a14:foregroundMark x1="45994" y1="91156" x2="43620" y2="95238"/>
                          <a14:foregroundMark x1="10089" y1="19728" x2="10979" y2="69048"/>
                          <a14:foregroundMark x1="10979" y1="17347" x2="10386" y2="25170"/>
                          <a14:foregroundMark x1="12760" y1="22449" x2="9199" y2="18367"/>
                          <a14:backgroundMark x1="10979" y1="12925" x2="29080" y2="7143"/>
                          <a14:backgroundMark x1="28190" y1="10544" x2="30267" y2="9184"/>
                          <a14:backgroundMark x1="28190" y1="8844" x2="28190" y2="8844"/>
                          <a14:backgroundMark x1="27893" y1="9184" x2="32938" y2="7823"/>
                          <a14:backgroundMark x1="27893" y1="7823" x2="35015" y2="7823"/>
                        </a14:backgroundRemoval>
                      </a14:imgEffect>
                    </a14:imgLayer>
                  </a14:imgProps>
                </a:ext>
                <a:ext uri="{28A0092B-C50C-407E-A947-70E740481C1C}">
                  <a14:useLocalDpi xmlns:a14="http://schemas.microsoft.com/office/drawing/2010/main"/>
                </a:ext>
              </a:extLst>
            </a:blip>
            <a:srcRect l="6788" t="-1" r="7469" b="513"/>
            <a:stretch/>
          </p:blipFill>
          <p:spPr bwMode="auto">
            <a:xfrm>
              <a:off x="-583875" y="1535359"/>
              <a:ext cx="663288" cy="672192"/>
            </a:xfrm>
            <a:prstGeom prst="rect">
              <a:avLst/>
            </a:prstGeom>
            <a:noFill/>
            <a:extLst>
              <a:ext uri="{909E8E84-426E-40DD-AFC4-6F175D3DCCD1}">
                <a14:hiddenFill xmlns:a14="http://schemas.microsoft.com/office/drawing/2010/main">
                  <a:solidFill>
                    <a:srgbClr val="FFFFFF"/>
                  </a:solidFill>
                </a14:hiddenFill>
              </a:ext>
            </a:extLst>
          </p:spPr>
        </p:pic>
        <p:sp>
          <p:nvSpPr>
            <p:cNvPr id="75" name="テキスト ボックス 5">
              <a:extLst>
                <a:ext uri="{FF2B5EF4-FFF2-40B4-BE49-F238E27FC236}">
                  <a16:creationId xmlns:a16="http://schemas.microsoft.com/office/drawing/2014/main" id="{1014396E-5F84-4301-B1F9-464DDD8E45D4}"/>
                </a:ext>
              </a:extLst>
            </p:cNvPr>
            <p:cNvSpPr txBox="1"/>
            <p:nvPr/>
          </p:nvSpPr>
          <p:spPr>
            <a:xfrm>
              <a:off x="-612488" y="1622607"/>
              <a:ext cx="762252" cy="36933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1800" dirty="0">
                  <a:solidFill>
                    <a:schemeClr val="bg1"/>
                  </a:solidFill>
                </a:rPr>
                <a:t>30</a:t>
              </a:r>
              <a:r>
                <a:rPr lang="en-US" sz="1800" dirty="0">
                  <a:solidFill>
                    <a:schemeClr val="bg1"/>
                  </a:solidFill>
                </a:rPr>
                <a:t>%</a:t>
              </a:r>
              <a:endParaRPr sz="1800" dirty="0">
                <a:solidFill>
                  <a:schemeClr val="bg1"/>
                </a:solidFill>
              </a:endParaRPr>
            </a:p>
          </p:txBody>
        </p:sp>
      </p:grpSp>
      <p:sp>
        <p:nvSpPr>
          <p:cNvPr id="76" name="Oval 75">
            <a:extLst>
              <a:ext uri="{FF2B5EF4-FFF2-40B4-BE49-F238E27FC236}">
                <a16:creationId xmlns:a16="http://schemas.microsoft.com/office/drawing/2014/main" id="{0B06DD62-D81A-4763-B517-B90EF8925A9B}"/>
              </a:ext>
            </a:extLst>
          </p:cNvPr>
          <p:cNvSpPr/>
          <p:nvPr/>
        </p:nvSpPr>
        <p:spPr>
          <a:xfrm>
            <a:off x="2814842" y="4707207"/>
            <a:ext cx="235581" cy="709869"/>
          </a:xfrm>
          <a:prstGeom prst="ellipse">
            <a:avLst/>
          </a:prstGeom>
          <a:noFill/>
          <a:ln w="381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4961F61D-45C7-4DD5-8028-C327C740CEB9}"/>
              </a:ext>
            </a:extLst>
          </p:cNvPr>
          <p:cNvSpPr/>
          <p:nvPr/>
        </p:nvSpPr>
        <p:spPr>
          <a:xfrm>
            <a:off x="3639389" y="4707206"/>
            <a:ext cx="235581" cy="709869"/>
          </a:xfrm>
          <a:prstGeom prst="ellipse">
            <a:avLst/>
          </a:prstGeom>
          <a:noFill/>
          <a:ln w="381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7F83DB5-D463-48AF-B00A-091B3EF4438E}"/>
              </a:ext>
            </a:extLst>
          </p:cNvPr>
          <p:cNvSpPr/>
          <p:nvPr/>
        </p:nvSpPr>
        <p:spPr>
          <a:xfrm rot="16200000">
            <a:off x="3241464" y="4309668"/>
            <a:ext cx="197948" cy="709869"/>
          </a:xfrm>
          <a:prstGeom prst="ellipse">
            <a:avLst/>
          </a:prstGeom>
          <a:noFill/>
          <a:ln w="381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7BA30996-CEBD-406C-BBA5-D0BB79FD9FFE}"/>
              </a:ext>
            </a:extLst>
          </p:cNvPr>
          <p:cNvSpPr/>
          <p:nvPr/>
        </p:nvSpPr>
        <p:spPr>
          <a:xfrm rot="16200000">
            <a:off x="3241464" y="5104372"/>
            <a:ext cx="197948" cy="709869"/>
          </a:xfrm>
          <a:prstGeom prst="ellipse">
            <a:avLst/>
          </a:prstGeom>
          <a:noFill/>
          <a:ln w="38100">
            <a:solidFill>
              <a:srgbClr val="008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4A642325-822C-4FAD-8F3C-80F152202033}"/>
              </a:ext>
            </a:extLst>
          </p:cNvPr>
          <p:cNvSpPr/>
          <p:nvPr/>
        </p:nvSpPr>
        <p:spPr>
          <a:xfrm>
            <a:off x="2768943" y="3213516"/>
            <a:ext cx="170661" cy="709869"/>
          </a:xfrm>
          <a:prstGeom prst="ellipse">
            <a:avLst/>
          </a:prstGeom>
          <a:noFill/>
          <a:ln w="38100">
            <a:solidFill>
              <a:srgbClr val="0100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E168A1C-A708-42C6-848D-320D57776A10}"/>
              </a:ext>
            </a:extLst>
          </p:cNvPr>
          <p:cNvSpPr/>
          <p:nvPr/>
        </p:nvSpPr>
        <p:spPr>
          <a:xfrm>
            <a:off x="3652575" y="3213516"/>
            <a:ext cx="170661" cy="709869"/>
          </a:xfrm>
          <a:prstGeom prst="ellipse">
            <a:avLst/>
          </a:prstGeom>
          <a:noFill/>
          <a:ln w="38100">
            <a:solidFill>
              <a:srgbClr val="0100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B58D525-E697-42BE-866F-19F7D5D60AE7}"/>
              </a:ext>
            </a:extLst>
          </p:cNvPr>
          <p:cNvSpPr/>
          <p:nvPr/>
        </p:nvSpPr>
        <p:spPr>
          <a:xfrm rot="16200000">
            <a:off x="3252498" y="2801698"/>
            <a:ext cx="141204" cy="709869"/>
          </a:xfrm>
          <a:prstGeom prst="ellipse">
            <a:avLst/>
          </a:prstGeom>
          <a:noFill/>
          <a:ln w="38100">
            <a:solidFill>
              <a:srgbClr val="0100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155B03B1-9627-478B-9223-2A7622E6248F}"/>
              </a:ext>
            </a:extLst>
          </p:cNvPr>
          <p:cNvSpPr/>
          <p:nvPr/>
        </p:nvSpPr>
        <p:spPr>
          <a:xfrm rot="16200000">
            <a:off x="3217800" y="3641447"/>
            <a:ext cx="141206" cy="709869"/>
          </a:xfrm>
          <a:prstGeom prst="ellipse">
            <a:avLst/>
          </a:prstGeom>
          <a:noFill/>
          <a:ln w="38100">
            <a:solidFill>
              <a:srgbClr val="0100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5" name="Picture 124">
            <a:extLst>
              <a:ext uri="{FF2B5EF4-FFF2-40B4-BE49-F238E27FC236}">
                <a16:creationId xmlns:a16="http://schemas.microsoft.com/office/drawing/2014/main" id="{710A568F-1DA4-40E2-9DAD-B66ABDF4646F}"/>
              </a:ext>
            </a:extLst>
          </p:cNvPr>
          <p:cNvPicPr/>
          <p:nvPr/>
        </p:nvPicPr>
        <p:blipFill rotWithShape="1">
          <a:blip r:embed="rId15" cstate="print">
            <a:extLst>
              <a:ext uri="{28A0092B-C50C-407E-A947-70E740481C1C}">
                <a14:useLocalDpi xmlns:a14="http://schemas.microsoft.com/office/drawing/2010/main" val="0"/>
              </a:ext>
            </a:extLst>
          </a:blip>
          <a:srcRect l="5324" t="13934" r="53843"/>
          <a:stretch/>
        </p:blipFill>
        <p:spPr bwMode="auto">
          <a:xfrm>
            <a:off x="7450721" y="4376881"/>
            <a:ext cx="583211" cy="995654"/>
          </a:xfrm>
          <a:prstGeom prst="rect">
            <a:avLst/>
          </a:prstGeom>
          <a:noFill/>
          <a:ln>
            <a:noFill/>
          </a:ln>
        </p:spPr>
      </p:pic>
      <p:pic>
        <p:nvPicPr>
          <p:cNvPr id="132" name="Picture 131">
            <a:extLst>
              <a:ext uri="{FF2B5EF4-FFF2-40B4-BE49-F238E27FC236}">
                <a16:creationId xmlns:a16="http://schemas.microsoft.com/office/drawing/2014/main" id="{5358849D-43AD-45E0-A74C-AA18264076F2}"/>
              </a:ext>
            </a:extLst>
          </p:cNvPr>
          <p:cNvPicPr>
            <a:picLocks noChangeAspect="1"/>
          </p:cNvPicPr>
          <p:nvPr/>
        </p:nvPicPr>
        <p:blipFill>
          <a:blip r:embed="rId16"/>
          <a:stretch>
            <a:fillRect/>
          </a:stretch>
        </p:blipFill>
        <p:spPr>
          <a:xfrm>
            <a:off x="8053195" y="4365929"/>
            <a:ext cx="856527" cy="997562"/>
          </a:xfrm>
          <a:prstGeom prst="rect">
            <a:avLst/>
          </a:prstGeom>
        </p:spPr>
      </p:pic>
      <p:sp>
        <p:nvSpPr>
          <p:cNvPr id="139" name="Rectangle 138">
            <a:extLst>
              <a:ext uri="{FF2B5EF4-FFF2-40B4-BE49-F238E27FC236}">
                <a16:creationId xmlns:a16="http://schemas.microsoft.com/office/drawing/2014/main" id="{8290B5DC-2412-43A2-B235-1496BA5914E6}"/>
              </a:ext>
            </a:extLst>
          </p:cNvPr>
          <p:cNvSpPr/>
          <p:nvPr/>
        </p:nvSpPr>
        <p:spPr>
          <a:xfrm>
            <a:off x="1479185" y="1625816"/>
            <a:ext cx="1037079" cy="682238"/>
          </a:xfrm>
          <a:prstGeom prst="rect">
            <a:avLst/>
          </a:prstGeom>
        </p:spPr>
        <p:txBody>
          <a:bodyPr wrap="none">
            <a:spAutoFit/>
          </a:bodyPr>
          <a:lstStyle/>
          <a:p>
            <a:pPr>
              <a:lnSpc>
                <a:spcPts val="1500"/>
              </a:lnSpc>
            </a:pPr>
            <a:r>
              <a:rPr lang="en-US" i="1" dirty="0">
                <a:solidFill>
                  <a:srgbClr val="00BCBC"/>
                </a:solidFill>
                <a:latin typeface="CMR10"/>
              </a:rPr>
              <a:t>No </a:t>
            </a:r>
          </a:p>
          <a:p>
            <a:pPr>
              <a:lnSpc>
                <a:spcPts val="1500"/>
              </a:lnSpc>
            </a:pPr>
            <a:r>
              <a:rPr lang="en-US" i="1" dirty="0">
                <a:solidFill>
                  <a:srgbClr val="00BCBC"/>
                </a:solidFill>
                <a:latin typeface="CMR10"/>
              </a:rPr>
              <a:t>Localized</a:t>
            </a:r>
          </a:p>
          <a:p>
            <a:pPr>
              <a:lnSpc>
                <a:spcPts val="1500"/>
              </a:lnSpc>
            </a:pPr>
            <a:r>
              <a:rPr lang="en-US" i="1" dirty="0">
                <a:solidFill>
                  <a:srgbClr val="00BCBC"/>
                </a:solidFill>
                <a:latin typeface="CMR10"/>
              </a:rPr>
              <a:t>Crack</a:t>
            </a:r>
            <a:endParaRPr lang="en-US" i="1" dirty="0">
              <a:solidFill>
                <a:srgbClr val="00BCBC"/>
              </a:solidFill>
            </a:endParaRPr>
          </a:p>
        </p:txBody>
      </p:sp>
      <p:sp>
        <p:nvSpPr>
          <p:cNvPr id="140" name="Rectangle 139">
            <a:extLst>
              <a:ext uri="{FF2B5EF4-FFF2-40B4-BE49-F238E27FC236}">
                <a16:creationId xmlns:a16="http://schemas.microsoft.com/office/drawing/2014/main" id="{CB1042EC-76CB-450C-B95C-03D8B1DDE6CF}"/>
              </a:ext>
            </a:extLst>
          </p:cNvPr>
          <p:cNvSpPr/>
          <p:nvPr/>
        </p:nvSpPr>
        <p:spPr>
          <a:xfrm>
            <a:off x="1343072" y="3184455"/>
            <a:ext cx="1479892" cy="297517"/>
          </a:xfrm>
          <a:prstGeom prst="rect">
            <a:avLst/>
          </a:prstGeom>
        </p:spPr>
        <p:txBody>
          <a:bodyPr wrap="none">
            <a:spAutoFit/>
          </a:bodyPr>
          <a:lstStyle/>
          <a:p>
            <a:pPr>
              <a:lnSpc>
                <a:spcPts val="1500"/>
              </a:lnSpc>
            </a:pPr>
            <a:r>
              <a:rPr lang="en-US" i="1" dirty="0">
                <a:solidFill>
                  <a:srgbClr val="0000FF"/>
                </a:solidFill>
                <a:latin typeface="CMR10"/>
              </a:rPr>
              <a:t>Map Cracking</a:t>
            </a:r>
          </a:p>
        </p:txBody>
      </p:sp>
      <p:sp>
        <p:nvSpPr>
          <p:cNvPr id="141" name="Rectangle 140">
            <a:extLst>
              <a:ext uri="{FF2B5EF4-FFF2-40B4-BE49-F238E27FC236}">
                <a16:creationId xmlns:a16="http://schemas.microsoft.com/office/drawing/2014/main" id="{1F0AA9A0-C16A-4C0F-8BDA-26489FA67F16}"/>
              </a:ext>
            </a:extLst>
          </p:cNvPr>
          <p:cNvSpPr/>
          <p:nvPr/>
        </p:nvSpPr>
        <p:spPr>
          <a:xfrm>
            <a:off x="1303088" y="4664602"/>
            <a:ext cx="1479892" cy="297517"/>
          </a:xfrm>
          <a:prstGeom prst="rect">
            <a:avLst/>
          </a:prstGeom>
        </p:spPr>
        <p:txBody>
          <a:bodyPr wrap="none">
            <a:spAutoFit/>
          </a:bodyPr>
          <a:lstStyle/>
          <a:p>
            <a:pPr>
              <a:lnSpc>
                <a:spcPts val="1500"/>
              </a:lnSpc>
            </a:pPr>
            <a:r>
              <a:rPr lang="en-US" i="1" dirty="0">
                <a:solidFill>
                  <a:srgbClr val="008000"/>
                </a:solidFill>
                <a:latin typeface="CMR10"/>
              </a:rPr>
              <a:t>Map Cracking</a:t>
            </a:r>
            <a:endParaRPr lang="en-US" i="1" dirty="0">
              <a:solidFill>
                <a:srgbClr val="008000"/>
              </a:solidFill>
            </a:endParaRPr>
          </a:p>
        </p:txBody>
      </p:sp>
      <p:sp>
        <p:nvSpPr>
          <p:cNvPr id="64" name="テキスト ボックス 5">
            <a:extLst>
              <a:ext uri="{FF2B5EF4-FFF2-40B4-BE49-F238E27FC236}">
                <a16:creationId xmlns:a16="http://schemas.microsoft.com/office/drawing/2014/main" id="{FFF09BBC-8AAC-487E-BD7B-232B3CC77A7C}"/>
              </a:ext>
            </a:extLst>
          </p:cNvPr>
          <p:cNvSpPr txBox="1"/>
          <p:nvPr/>
        </p:nvSpPr>
        <p:spPr>
          <a:xfrm>
            <a:off x="6557776" y="1371366"/>
            <a:ext cx="2510024" cy="120032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accent1"/>
                </a:solidFill>
              </a:rPr>
              <a:t>VERY CLOSE</a:t>
            </a:r>
          </a:p>
          <a:p>
            <a:pPr algn="ctr"/>
            <a:r>
              <a:rPr lang="en-US" sz="2400" dirty="0">
                <a:solidFill>
                  <a:schemeClr val="accent1"/>
                </a:solidFill>
              </a:rPr>
              <a:t>CPMPRESSIVE STRENGTH</a:t>
            </a:r>
            <a:endParaRPr sz="2400" dirty="0">
              <a:solidFill>
                <a:schemeClr val="accent1"/>
              </a:solidFill>
            </a:endParaRPr>
          </a:p>
        </p:txBody>
      </p:sp>
      <p:sp>
        <p:nvSpPr>
          <p:cNvPr id="143" name="Rectangle 142">
            <a:extLst>
              <a:ext uri="{FF2B5EF4-FFF2-40B4-BE49-F238E27FC236}">
                <a16:creationId xmlns:a16="http://schemas.microsoft.com/office/drawing/2014/main" id="{8A9244A9-BB76-4C89-9EE9-D478415C7A4C}"/>
              </a:ext>
            </a:extLst>
          </p:cNvPr>
          <p:cNvSpPr/>
          <p:nvPr/>
        </p:nvSpPr>
        <p:spPr>
          <a:xfrm>
            <a:off x="6431003" y="4326528"/>
            <a:ext cx="2042663" cy="1135375"/>
          </a:xfrm>
          <a:prstGeom prst="rect">
            <a:avLst/>
          </a:prstGeom>
        </p:spPr>
        <p:txBody>
          <a:bodyPr wrap="square">
            <a:spAutoFit/>
          </a:bodyPr>
          <a:lstStyle/>
          <a:p>
            <a:pPr>
              <a:lnSpc>
                <a:spcPts val="2000"/>
              </a:lnSpc>
            </a:pPr>
            <a:r>
              <a:rPr lang="en-US" sz="2400" b="1" i="1" dirty="0">
                <a:solidFill>
                  <a:srgbClr val="C00000"/>
                </a:solidFill>
                <a:latin typeface="CMR10"/>
              </a:rPr>
              <a:t>Residual Compressive Strength = 0.43</a:t>
            </a:r>
            <a:endParaRPr lang="en-US" sz="2400" b="1" i="1" dirty="0">
              <a:solidFill>
                <a:srgbClr val="C00000"/>
              </a:solidFill>
            </a:endParaRPr>
          </a:p>
        </p:txBody>
      </p:sp>
      <p:pic>
        <p:nvPicPr>
          <p:cNvPr id="145" name="Picture 144">
            <a:extLst>
              <a:ext uri="{FF2B5EF4-FFF2-40B4-BE49-F238E27FC236}">
                <a16:creationId xmlns:a16="http://schemas.microsoft.com/office/drawing/2014/main" id="{5B56A820-1E1C-470A-8454-A90EEBD2FF2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68757" y="3769420"/>
            <a:ext cx="2963927" cy="557108"/>
          </a:xfrm>
          <a:prstGeom prst="rect">
            <a:avLst/>
          </a:prstGeom>
        </p:spPr>
      </p:pic>
      <p:sp>
        <p:nvSpPr>
          <p:cNvPr id="133" name="Oval 132">
            <a:extLst>
              <a:ext uri="{FF2B5EF4-FFF2-40B4-BE49-F238E27FC236}">
                <a16:creationId xmlns:a16="http://schemas.microsoft.com/office/drawing/2014/main" id="{632F0F18-89AD-49BF-BAE6-A6AEB87DD602}"/>
              </a:ext>
            </a:extLst>
          </p:cNvPr>
          <p:cNvSpPr/>
          <p:nvPr/>
        </p:nvSpPr>
        <p:spPr>
          <a:xfrm>
            <a:off x="7653555" y="3642170"/>
            <a:ext cx="477649" cy="709869"/>
          </a:xfrm>
          <a:prstGeom prst="ellipse">
            <a:avLst/>
          </a:prstGeom>
          <a:noFill/>
          <a:ln w="38100">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Arrow Connector 133">
            <a:extLst>
              <a:ext uri="{FF2B5EF4-FFF2-40B4-BE49-F238E27FC236}">
                <a16:creationId xmlns:a16="http://schemas.microsoft.com/office/drawing/2014/main" id="{0C29AAD6-E234-4932-AC08-E7E949827337}"/>
              </a:ext>
            </a:extLst>
          </p:cNvPr>
          <p:cNvCxnSpPr>
            <a:cxnSpLocks/>
          </p:cNvCxnSpPr>
          <p:nvPr/>
        </p:nvCxnSpPr>
        <p:spPr>
          <a:xfrm flipH="1">
            <a:off x="7745727" y="3937132"/>
            <a:ext cx="174154" cy="51488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44" name="Rectangle 143">
            <a:extLst>
              <a:ext uri="{FF2B5EF4-FFF2-40B4-BE49-F238E27FC236}">
                <a16:creationId xmlns:a16="http://schemas.microsoft.com/office/drawing/2014/main" id="{F424BF4E-58DB-491E-8F0B-D63EAFB561D7}"/>
              </a:ext>
            </a:extLst>
          </p:cNvPr>
          <p:cNvSpPr/>
          <p:nvPr/>
        </p:nvSpPr>
        <p:spPr>
          <a:xfrm>
            <a:off x="5425037" y="5348367"/>
            <a:ext cx="3642763" cy="297517"/>
          </a:xfrm>
          <a:prstGeom prst="rect">
            <a:avLst/>
          </a:prstGeom>
        </p:spPr>
        <p:txBody>
          <a:bodyPr wrap="square">
            <a:spAutoFit/>
          </a:bodyPr>
          <a:lstStyle/>
          <a:p>
            <a:pPr algn="r">
              <a:lnSpc>
                <a:spcPts val="1500"/>
              </a:lnSpc>
            </a:pPr>
            <a:r>
              <a:rPr lang="en-US" b="1" i="1" dirty="0">
                <a:solidFill>
                  <a:schemeClr val="tx2"/>
                </a:solidFill>
                <a:latin typeface="CMR10"/>
              </a:rPr>
              <a:t>TEST RESULT FROM INDIAN SLEEPER</a:t>
            </a:r>
            <a:endParaRPr lang="en-US" b="1" i="1" dirty="0">
              <a:solidFill>
                <a:schemeClr val="tx2"/>
              </a:solidFill>
            </a:endParaRPr>
          </a:p>
        </p:txBody>
      </p:sp>
      <p:sp>
        <p:nvSpPr>
          <p:cNvPr id="146" name="テキスト ボックス 5">
            <a:extLst>
              <a:ext uri="{FF2B5EF4-FFF2-40B4-BE49-F238E27FC236}">
                <a16:creationId xmlns:a16="http://schemas.microsoft.com/office/drawing/2014/main" id="{D9072286-A857-4E63-BB4B-1B2552B73C61}"/>
              </a:ext>
            </a:extLst>
          </p:cNvPr>
          <p:cNvSpPr txBox="1"/>
          <p:nvPr/>
        </p:nvSpPr>
        <p:spPr>
          <a:xfrm>
            <a:off x="4624562" y="3299879"/>
            <a:ext cx="4421248"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i="1" dirty="0">
                <a:solidFill>
                  <a:srgbClr val="C00000"/>
                </a:solidFill>
              </a:rPr>
              <a:t>No Localized Crack ≠  No Damage</a:t>
            </a:r>
            <a:endParaRPr sz="2400" i="1" dirty="0">
              <a:solidFill>
                <a:srgbClr val="C00000"/>
              </a:solidFill>
            </a:endParaRPr>
          </a:p>
        </p:txBody>
      </p:sp>
      <p:pic>
        <p:nvPicPr>
          <p:cNvPr id="147" name="load2">
            <a:hlinkClick r:id="" action="ppaction://media"/>
            <a:extLst>
              <a:ext uri="{FF2B5EF4-FFF2-40B4-BE49-F238E27FC236}">
                <a16:creationId xmlns:a16="http://schemas.microsoft.com/office/drawing/2014/main" id="{5FFA3C5B-E09D-416D-B79D-1FEB8B1925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8"/>
          <a:srcRect l="24871" t="12766" r="22846" b="15886"/>
          <a:stretch/>
        </p:blipFill>
        <p:spPr>
          <a:xfrm>
            <a:off x="7979676" y="1476"/>
            <a:ext cx="1159680" cy="890188"/>
          </a:xfrm>
          <a:prstGeom prst="rect">
            <a:avLst/>
          </a:prstGeom>
        </p:spPr>
      </p:pic>
    </p:spTree>
    <p:extLst>
      <p:ext uri="{BB962C8B-B14F-4D97-AF65-F5344CB8AC3E}">
        <p14:creationId xmlns:p14="http://schemas.microsoft.com/office/powerpoint/2010/main" val="9577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437" fill="hold"/>
                                        <p:tgtEl>
                                          <p:spTgt spid="14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44"/>
                                        </p:tgtEl>
                                        <p:attrNameLst>
                                          <p:attrName>style.visibility</p:attrName>
                                        </p:attrNameLst>
                                      </p:cBhvr>
                                      <p:to>
                                        <p:strVal val="visible"/>
                                      </p:to>
                                    </p:set>
                                  </p:childTnLst>
                                </p:cTn>
                              </p:par>
                              <p:par>
                                <p:cTn id="63" presetID="1" presetClass="entr" presetSubtype="0" fill="hold" grpId="0" nodeType="withEffect">
                                  <p:stCondLst>
                                    <p:cond delay="1000"/>
                                  </p:stCondLst>
                                  <p:childTnLst>
                                    <p:set>
                                      <p:cBhvr>
                                        <p:cTn id="64" dur="1" fill="hold">
                                          <p:stCondLst>
                                            <p:cond delay="0"/>
                                          </p:stCondLst>
                                        </p:cTn>
                                        <p:tgtEl>
                                          <p:spTgt spid="146"/>
                                        </p:tgtEl>
                                        <p:attrNameLst>
                                          <p:attrName>style.visibility</p:attrName>
                                        </p:attrNameLst>
                                      </p:cBhvr>
                                      <p:to>
                                        <p:strVal val="visible"/>
                                      </p:to>
                                    </p:set>
                                  </p:childTnLst>
                                </p:cTn>
                              </p:par>
                              <p:par>
                                <p:cTn id="65" presetID="1" presetClass="entr" presetSubtype="0" fill="hold" grpId="0" nodeType="withEffect">
                                  <p:stCondLst>
                                    <p:cond delay="1000"/>
                                  </p:stCondLst>
                                  <p:childTnLst>
                                    <p:set>
                                      <p:cBhvr>
                                        <p:cTn id="66" dur="1" fill="hold">
                                          <p:stCondLst>
                                            <p:cond delay="0"/>
                                          </p:stCondLst>
                                        </p:cTn>
                                        <p:tgtEl>
                                          <p:spTgt spid="1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67" repeatCount="indefinite" fill="hold" display="0">
                  <p:stCondLst>
                    <p:cond delay="indefinite"/>
                  </p:stCondLst>
                </p:cTn>
                <p:tgtEl>
                  <p:spTgt spid="147"/>
                </p:tgtEl>
              </p:cMediaNode>
            </p:video>
          </p:childTnLst>
        </p:cTn>
      </p:par>
    </p:tnLst>
    <p:bldLst>
      <p:bldP spid="12" grpId="0" animBg="1"/>
      <p:bldP spid="56" grpId="0"/>
      <p:bldP spid="63" grpId="0"/>
      <p:bldP spid="69" grpId="0"/>
      <p:bldP spid="76" grpId="0" animBg="1"/>
      <p:bldP spid="77" grpId="0" animBg="1"/>
      <p:bldP spid="78" grpId="0" animBg="1"/>
      <p:bldP spid="79" grpId="0" animBg="1"/>
      <p:bldP spid="80" grpId="0" animBg="1"/>
      <p:bldP spid="81" grpId="0" animBg="1"/>
      <p:bldP spid="82" grpId="0" animBg="1"/>
      <p:bldP spid="83" grpId="0" animBg="1"/>
      <p:bldP spid="139" grpId="0"/>
      <p:bldP spid="140" grpId="0"/>
      <p:bldP spid="141" grpId="0"/>
      <p:bldP spid="64" grpId="0" animBg="1"/>
      <p:bldP spid="143" grpId="0"/>
      <p:bldP spid="133" grpId="0" animBg="1"/>
      <p:bldP spid="144" grpId="0"/>
      <p:bldP spid="14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screenshot of a cell phone&#10;&#10;Description automatically generated">
            <a:extLst>
              <a:ext uri="{FF2B5EF4-FFF2-40B4-BE49-F238E27FC236}">
                <a16:creationId xmlns:a16="http://schemas.microsoft.com/office/drawing/2014/main" id="{6BACBBF6-B11F-47D4-9E0E-8B3C59DA267C}"/>
              </a:ext>
            </a:extLst>
          </p:cNvPr>
          <p:cNvPicPr>
            <a:picLocks noChangeAspect="1"/>
          </p:cNvPicPr>
          <p:nvPr/>
        </p:nvPicPr>
        <p:blipFill rotWithShape="1">
          <a:blip r:embed="rId3">
            <a:extLst>
              <a:ext uri="{28A0092B-C50C-407E-A947-70E740481C1C}">
                <a14:useLocalDpi xmlns:a14="http://schemas.microsoft.com/office/drawing/2010/main" val="0"/>
              </a:ext>
            </a:extLst>
          </a:blip>
          <a:srcRect t="8155" b="3262"/>
          <a:stretch/>
        </p:blipFill>
        <p:spPr>
          <a:xfrm>
            <a:off x="4298481" y="1828800"/>
            <a:ext cx="4923144" cy="4361077"/>
          </a:xfrm>
          <a:prstGeom prst="rect">
            <a:avLst/>
          </a:prstGeom>
        </p:spPr>
      </p:pic>
      <p:pic>
        <p:nvPicPr>
          <p:cNvPr id="46" name="Picture 45">
            <a:extLst>
              <a:ext uri="{FF2B5EF4-FFF2-40B4-BE49-F238E27FC236}">
                <a16:creationId xmlns:a16="http://schemas.microsoft.com/office/drawing/2014/main" id="{51422820-FE9E-4868-AA88-F941288C52C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81640" y="1439608"/>
            <a:ext cx="1690359" cy="1267770"/>
          </a:xfrm>
          <a:prstGeom prst="rect">
            <a:avLst/>
          </a:prstGeom>
        </p:spPr>
      </p:pic>
      <p:pic>
        <p:nvPicPr>
          <p:cNvPr id="45" name="图片 11" descr="图片包含 建筑物&#10;&#10;&#10;&#10;自动生成的说明">
            <a:extLst>
              <a:ext uri="{FF2B5EF4-FFF2-40B4-BE49-F238E27FC236}">
                <a16:creationId xmlns:a16="http://schemas.microsoft.com/office/drawing/2014/main" id="{FBE917A2-5D4E-41D5-A5CE-4D666770F518}"/>
              </a:ext>
            </a:extLst>
          </p:cNvPr>
          <p:cNvPicPr>
            <a:picLocks noChangeAspect="1"/>
          </p:cNvPicPr>
          <p:nvPr/>
        </p:nvPicPr>
        <p:blipFill rotWithShape="1">
          <a:blip r:embed="rId5">
            <a:extLst>
              <a:ext uri="{28A0092B-C50C-407E-A947-70E740481C1C}">
                <a14:useLocalDpi xmlns:a14="http://schemas.microsoft.com/office/drawing/2010/main"/>
              </a:ext>
            </a:extLst>
          </a:blip>
          <a:srcRect l="9293" t="-1834" r="11790" b="1834"/>
          <a:stretch/>
        </p:blipFill>
        <p:spPr>
          <a:xfrm>
            <a:off x="908953" y="1359972"/>
            <a:ext cx="1399162" cy="1328959"/>
          </a:xfrm>
          <a:prstGeom prst="rect">
            <a:avLst/>
          </a:prstGeom>
        </p:spPr>
      </p:pic>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33074" y="12546"/>
            <a:ext cx="9493063" cy="889307"/>
          </a:xfrm>
        </p:spPr>
        <p:txBody>
          <a:bodyPr>
            <a:normAutofit fontScale="90000"/>
          </a:bodyPr>
          <a:lstStyle/>
          <a:p>
            <a:r>
              <a:rPr lang="en-US" dirty="0"/>
              <a:t>COMPARE BETWEEN ASR AND DEF</a:t>
            </a:r>
          </a:p>
        </p:txBody>
      </p:sp>
      <p:pic>
        <p:nvPicPr>
          <p:cNvPr id="4098" name="Picture 2" descr="F:\Simulation\SimVer10Result\DEF\SXM25X0Y1CD0.0003A0\DEP50-STEP(020).BMP"/>
          <p:cNvPicPr>
            <a:picLocks noChangeAspect="1" noChangeArrowheads="1"/>
          </p:cNvPicPr>
          <p:nvPr/>
        </p:nvPicPr>
        <p:blipFill rotWithShape="1">
          <a:blip r:embed="rId6">
            <a:extLst>
              <a:ext uri="{28A0092B-C50C-407E-A947-70E740481C1C}">
                <a14:useLocalDpi xmlns:a14="http://schemas.microsoft.com/office/drawing/2010/main"/>
              </a:ext>
            </a:extLst>
          </a:blip>
          <a:srcRect/>
          <a:stretch/>
        </p:blipFill>
        <p:spPr bwMode="auto">
          <a:xfrm>
            <a:off x="3087598" y="3206957"/>
            <a:ext cx="1158868" cy="118342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5">
            <a:extLst>
              <a:ext uri="{FF2B5EF4-FFF2-40B4-BE49-F238E27FC236}">
                <a16:creationId xmlns:a16="http://schemas.microsoft.com/office/drawing/2014/main" id="{8B647247-A098-48CC-A1F8-A29AD47A968B}"/>
              </a:ext>
            </a:extLst>
          </p:cNvPr>
          <p:cNvSpPr txBox="1"/>
          <p:nvPr/>
        </p:nvSpPr>
        <p:spPr>
          <a:xfrm>
            <a:off x="2331617" y="3393742"/>
            <a:ext cx="676871" cy="461663"/>
          </a:xfrm>
          <a:prstGeom prst="rect">
            <a:avLst/>
          </a:prstGeom>
          <a:solidFill>
            <a:schemeClr val="tx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sp>
        <p:nvSpPr>
          <p:cNvPr id="50" name="テキスト ボックス 5">
            <a:extLst>
              <a:ext uri="{FF2B5EF4-FFF2-40B4-BE49-F238E27FC236}">
                <a16:creationId xmlns:a16="http://schemas.microsoft.com/office/drawing/2014/main" id="{1C865F1B-E4CA-4EA1-97EC-616961C6ECDA}"/>
              </a:ext>
            </a:extLst>
          </p:cNvPr>
          <p:cNvSpPr txBox="1"/>
          <p:nvPr/>
        </p:nvSpPr>
        <p:spPr>
          <a:xfrm>
            <a:off x="44846" y="2669110"/>
            <a:ext cx="4527154"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Different in Stress Distribution </a:t>
            </a:r>
            <a:endParaRPr sz="2400" dirty="0">
              <a:solidFill>
                <a:schemeClr val="accent1"/>
              </a:solidFill>
            </a:endParaRPr>
          </a:p>
        </p:txBody>
      </p:sp>
      <p:pic>
        <p:nvPicPr>
          <p:cNvPr id="4099" name="Picture 3" descr="F:\Simulation\SimVer10Result\ASR\SXM25X0Y-1CD0A0.001\DEP50-STEP(020).BMP"/>
          <p:cNvPicPr>
            <a:picLocks noChangeAspect="1" noChangeArrowheads="1"/>
          </p:cNvPicPr>
          <p:nvPr/>
        </p:nvPicPr>
        <p:blipFill rotWithShape="1">
          <a:blip r:embed="rId7">
            <a:extLst>
              <a:ext uri="{28A0092B-C50C-407E-A947-70E740481C1C}">
                <a14:useLocalDpi xmlns:a14="http://schemas.microsoft.com/office/drawing/2010/main"/>
              </a:ext>
            </a:extLst>
          </a:blip>
          <a:srcRect/>
          <a:stretch/>
        </p:blipFill>
        <p:spPr bwMode="auto">
          <a:xfrm>
            <a:off x="1018549" y="3206956"/>
            <a:ext cx="1200666" cy="119240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5">
            <a:extLst>
              <a:ext uri="{FF2B5EF4-FFF2-40B4-BE49-F238E27FC236}">
                <a16:creationId xmlns:a16="http://schemas.microsoft.com/office/drawing/2014/main" id="{99BA5BD6-2AC7-401D-B3AD-B6706ABE0A56}"/>
              </a:ext>
            </a:extLst>
          </p:cNvPr>
          <p:cNvSpPr txBox="1"/>
          <p:nvPr/>
        </p:nvSpPr>
        <p:spPr>
          <a:xfrm>
            <a:off x="279952" y="3363638"/>
            <a:ext cx="688263" cy="461663"/>
          </a:xfrm>
          <a:prstGeom prst="rect">
            <a:avLst/>
          </a:prstGeom>
          <a:solidFill>
            <a:srgbClr val="C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endParaRPr sz="2400" dirty="0">
              <a:solidFill>
                <a:schemeClr val="bg1"/>
              </a:solidFill>
            </a:endParaRPr>
          </a:p>
        </p:txBody>
      </p:sp>
      <p:sp>
        <p:nvSpPr>
          <p:cNvPr id="20"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328566"/>
            <a:ext cx="8414994"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Similar Surface Cracking, Different Inner Cracking &amp; Capacity Loss</a:t>
            </a:r>
          </a:p>
        </p:txBody>
      </p:sp>
      <p:sp>
        <p:nvSpPr>
          <p:cNvPr id="23" name="テキスト ボックス 5">
            <a:extLst>
              <a:ext uri="{FF2B5EF4-FFF2-40B4-BE49-F238E27FC236}">
                <a16:creationId xmlns:a16="http://schemas.microsoft.com/office/drawing/2014/main" id="{AB0D63F9-2A99-4A9F-9C09-D7A6FE779600}"/>
              </a:ext>
            </a:extLst>
          </p:cNvPr>
          <p:cNvSpPr txBox="1"/>
          <p:nvPr/>
        </p:nvSpPr>
        <p:spPr>
          <a:xfrm>
            <a:off x="44846" y="4411688"/>
            <a:ext cx="4527153"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Different in Inner Cracking</a:t>
            </a:r>
            <a:endParaRPr sz="2400" dirty="0">
              <a:solidFill>
                <a:schemeClr val="accent1"/>
              </a:solidFill>
            </a:endParaRPr>
          </a:p>
        </p:txBody>
      </p:sp>
      <p:pic>
        <p:nvPicPr>
          <p:cNvPr id="6" name="Picture 5" descr="A fabric surface&#10;&#10;Description automatically generated">
            <a:extLst>
              <a:ext uri="{FF2B5EF4-FFF2-40B4-BE49-F238E27FC236}">
                <a16:creationId xmlns:a16="http://schemas.microsoft.com/office/drawing/2014/main" id="{B5C85081-3F67-4720-88B3-4D75EA4BEDBA}"/>
              </a:ext>
            </a:extLst>
          </p:cNvPr>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2881976" y="4884295"/>
            <a:ext cx="1756210" cy="1317157"/>
          </a:xfrm>
          <a:prstGeom prst="rect">
            <a:avLst/>
          </a:prstGeom>
        </p:spPr>
      </p:pic>
      <p:pic>
        <p:nvPicPr>
          <p:cNvPr id="8" name="Picture 7">
            <a:extLst>
              <a:ext uri="{FF2B5EF4-FFF2-40B4-BE49-F238E27FC236}">
                <a16:creationId xmlns:a16="http://schemas.microsoft.com/office/drawing/2014/main" id="{B6A3B4C3-2E0A-418E-9DE7-7F57E66781FC}"/>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753935" y="4912710"/>
            <a:ext cx="1718322" cy="1288742"/>
          </a:xfrm>
          <a:prstGeom prst="rect">
            <a:avLst/>
          </a:prstGeom>
        </p:spPr>
      </p:pic>
      <p:sp>
        <p:nvSpPr>
          <p:cNvPr id="26" name="テキスト ボックス 5">
            <a:extLst>
              <a:ext uri="{FF2B5EF4-FFF2-40B4-BE49-F238E27FC236}">
                <a16:creationId xmlns:a16="http://schemas.microsoft.com/office/drawing/2014/main" id="{FA82C686-9702-46DB-95D3-44BCC6945D29}"/>
              </a:ext>
            </a:extLst>
          </p:cNvPr>
          <p:cNvSpPr txBox="1"/>
          <p:nvPr/>
        </p:nvSpPr>
        <p:spPr>
          <a:xfrm>
            <a:off x="2334429" y="5091801"/>
            <a:ext cx="676871" cy="461663"/>
          </a:xfrm>
          <a:prstGeom prst="rect">
            <a:avLst/>
          </a:prstGeom>
          <a:solidFill>
            <a:schemeClr val="tx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sp>
        <p:nvSpPr>
          <p:cNvPr id="27" name="テキスト ボックス 5">
            <a:extLst>
              <a:ext uri="{FF2B5EF4-FFF2-40B4-BE49-F238E27FC236}">
                <a16:creationId xmlns:a16="http://schemas.microsoft.com/office/drawing/2014/main" id="{C4FEC989-374B-4506-89C6-A4FC8123643D}"/>
              </a:ext>
            </a:extLst>
          </p:cNvPr>
          <p:cNvSpPr txBox="1"/>
          <p:nvPr/>
        </p:nvSpPr>
        <p:spPr>
          <a:xfrm>
            <a:off x="179551" y="5112974"/>
            <a:ext cx="688263" cy="461663"/>
          </a:xfrm>
          <a:prstGeom prst="rect">
            <a:avLst/>
          </a:prstGeom>
          <a:solidFill>
            <a:srgbClr val="C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endParaRPr sz="2400" dirty="0">
              <a:solidFill>
                <a:schemeClr val="bg1"/>
              </a:solidFill>
            </a:endParaRPr>
          </a:p>
        </p:txBody>
      </p:sp>
      <p:sp>
        <p:nvSpPr>
          <p:cNvPr id="32" name="テキスト ボックス 5">
            <a:extLst>
              <a:ext uri="{FF2B5EF4-FFF2-40B4-BE49-F238E27FC236}">
                <a16:creationId xmlns:a16="http://schemas.microsoft.com/office/drawing/2014/main" id="{18D54A51-3092-43E7-A0F3-52EB4D847277}"/>
              </a:ext>
            </a:extLst>
          </p:cNvPr>
          <p:cNvSpPr txBox="1"/>
          <p:nvPr/>
        </p:nvSpPr>
        <p:spPr>
          <a:xfrm>
            <a:off x="4571999" y="966274"/>
            <a:ext cx="4572000" cy="461663"/>
          </a:xfrm>
          <a:prstGeom prst="rect">
            <a:avLst/>
          </a:prstGeom>
          <a:solidFill>
            <a:schemeClr val="accent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Residual Capacity vs Expansion</a:t>
            </a:r>
            <a:endParaRPr sz="2400" dirty="0">
              <a:solidFill>
                <a:schemeClr val="accent1"/>
              </a:solidFill>
            </a:endParaRPr>
          </a:p>
        </p:txBody>
      </p:sp>
      <p:sp>
        <p:nvSpPr>
          <p:cNvPr id="18" name="テキスト ボックス 5">
            <a:extLst>
              <a:ext uri="{FF2B5EF4-FFF2-40B4-BE49-F238E27FC236}">
                <a16:creationId xmlns:a16="http://schemas.microsoft.com/office/drawing/2014/main" id="{38FA53A3-EC50-6A40-B4FD-2A78C6A65750}"/>
              </a:ext>
            </a:extLst>
          </p:cNvPr>
          <p:cNvSpPr txBox="1"/>
          <p:nvPr/>
        </p:nvSpPr>
        <p:spPr>
          <a:xfrm>
            <a:off x="4903936" y="3891474"/>
            <a:ext cx="2237127" cy="120032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accent3">
                    <a:lumMod val="10000"/>
                  </a:schemeClr>
                </a:solidFill>
              </a:rPr>
              <a:t>ASR CASES HAVE</a:t>
            </a:r>
          </a:p>
          <a:p>
            <a:pPr algn="ctr"/>
            <a:r>
              <a:rPr lang="en-US" sz="2400" dirty="0">
                <a:solidFill>
                  <a:schemeClr val="accent3">
                    <a:lumMod val="10000"/>
                  </a:schemeClr>
                </a:solidFill>
              </a:rPr>
              <a:t>MUCH SEVER</a:t>
            </a:r>
          </a:p>
          <a:p>
            <a:pPr algn="ctr"/>
            <a:r>
              <a:rPr lang="en-US" sz="2400" dirty="0">
                <a:solidFill>
                  <a:schemeClr val="accent3">
                    <a:lumMod val="10000"/>
                  </a:schemeClr>
                </a:solidFill>
              </a:rPr>
              <a:t>LOSSES</a:t>
            </a:r>
          </a:p>
        </p:txBody>
      </p:sp>
      <p:sp>
        <p:nvSpPr>
          <p:cNvPr id="2" name="文本框 1">
            <a:extLst>
              <a:ext uri="{FF2B5EF4-FFF2-40B4-BE49-F238E27FC236}">
                <a16:creationId xmlns:a16="http://schemas.microsoft.com/office/drawing/2014/main" id="{DFED7A90-E99A-C54B-8266-DBD1308DB66D}"/>
              </a:ext>
            </a:extLst>
          </p:cNvPr>
          <p:cNvSpPr txBox="1"/>
          <p:nvPr/>
        </p:nvSpPr>
        <p:spPr>
          <a:xfrm>
            <a:off x="8125451" y="4077080"/>
            <a:ext cx="810285" cy="461665"/>
          </a:xfrm>
          <a:prstGeom prst="rect">
            <a:avLst/>
          </a:prstGeom>
          <a:noFill/>
        </p:spPr>
        <p:txBody>
          <a:bodyPr wrap="square" rtlCol="0">
            <a:spAutoFit/>
          </a:bodyPr>
          <a:lstStyle/>
          <a:p>
            <a:r>
              <a:rPr kumimoji="1" lang="en-US" altLang="zh-CN" sz="2400" dirty="0">
                <a:solidFill>
                  <a:srgbClr val="C00000"/>
                </a:solidFill>
              </a:rPr>
              <a:t>ASR</a:t>
            </a:r>
            <a:endParaRPr kumimoji="1" lang="zh-CN" altLang="en-US" sz="2400" dirty="0">
              <a:solidFill>
                <a:srgbClr val="C00000"/>
              </a:solidFill>
            </a:endParaRPr>
          </a:p>
        </p:txBody>
      </p:sp>
      <p:sp>
        <p:nvSpPr>
          <p:cNvPr id="21" name="文本框 20">
            <a:extLst>
              <a:ext uri="{FF2B5EF4-FFF2-40B4-BE49-F238E27FC236}">
                <a16:creationId xmlns:a16="http://schemas.microsoft.com/office/drawing/2014/main" id="{9CF1AA20-6DDF-FE44-B12C-41737580BF66}"/>
              </a:ext>
            </a:extLst>
          </p:cNvPr>
          <p:cNvSpPr txBox="1"/>
          <p:nvPr/>
        </p:nvSpPr>
        <p:spPr>
          <a:xfrm>
            <a:off x="7893502" y="3168522"/>
            <a:ext cx="810285" cy="461665"/>
          </a:xfrm>
          <a:prstGeom prst="rect">
            <a:avLst/>
          </a:prstGeom>
          <a:noFill/>
        </p:spPr>
        <p:txBody>
          <a:bodyPr wrap="square" rtlCol="0">
            <a:spAutoFit/>
          </a:bodyPr>
          <a:lstStyle/>
          <a:p>
            <a:r>
              <a:rPr kumimoji="1" lang="en-US" altLang="zh-CN" sz="2400" dirty="0">
                <a:solidFill>
                  <a:schemeClr val="tx1">
                    <a:lumMod val="75000"/>
                  </a:schemeClr>
                </a:solidFill>
              </a:rPr>
              <a:t>DEF</a:t>
            </a:r>
            <a:endParaRPr kumimoji="1" lang="zh-CN" altLang="en-US" sz="2400" dirty="0">
              <a:solidFill>
                <a:schemeClr val="tx1">
                  <a:lumMod val="75000"/>
                </a:schemeClr>
              </a:solidFill>
            </a:endParaRPr>
          </a:p>
        </p:txBody>
      </p:sp>
      <p:cxnSp>
        <p:nvCxnSpPr>
          <p:cNvPr id="7" name="直线箭头连接符 6">
            <a:extLst>
              <a:ext uri="{FF2B5EF4-FFF2-40B4-BE49-F238E27FC236}">
                <a16:creationId xmlns:a16="http://schemas.microsoft.com/office/drawing/2014/main" id="{1F0D8B34-BF28-8841-BC2E-2A3D752A95A5}"/>
              </a:ext>
            </a:extLst>
          </p:cNvPr>
          <p:cNvCxnSpPr>
            <a:cxnSpLocks/>
          </p:cNvCxnSpPr>
          <p:nvPr/>
        </p:nvCxnSpPr>
        <p:spPr>
          <a:xfrm flipH="1" flipV="1">
            <a:off x="7819046" y="4108364"/>
            <a:ext cx="485809" cy="719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894A60EA-0237-D24F-902B-2813085471A0}"/>
              </a:ext>
            </a:extLst>
          </p:cNvPr>
          <p:cNvCxnSpPr>
            <a:cxnSpLocks/>
          </p:cNvCxnSpPr>
          <p:nvPr/>
        </p:nvCxnSpPr>
        <p:spPr>
          <a:xfrm flipV="1">
            <a:off x="8298645" y="3841433"/>
            <a:ext cx="104774" cy="3361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801AD334-7F6D-0B4C-BAF8-EA380292A4BC}"/>
              </a:ext>
            </a:extLst>
          </p:cNvPr>
          <p:cNvCxnSpPr>
            <a:cxnSpLocks/>
          </p:cNvCxnSpPr>
          <p:nvPr/>
        </p:nvCxnSpPr>
        <p:spPr>
          <a:xfrm flipH="1" flipV="1">
            <a:off x="7457524" y="3273481"/>
            <a:ext cx="435978" cy="12587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B0392EE2-3DDE-3D4F-95B6-749854CF6A29}"/>
              </a:ext>
            </a:extLst>
          </p:cNvPr>
          <p:cNvCxnSpPr>
            <a:cxnSpLocks/>
            <a:stCxn id="21" idx="1"/>
          </p:cNvCxnSpPr>
          <p:nvPr/>
        </p:nvCxnSpPr>
        <p:spPr>
          <a:xfrm flipH="1" flipV="1">
            <a:off x="7539004" y="3201052"/>
            <a:ext cx="354498" cy="19830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198000E1-2101-8B4C-A006-988C834757AC}"/>
              </a:ext>
            </a:extLst>
          </p:cNvPr>
          <p:cNvCxnSpPr>
            <a:cxnSpLocks/>
            <a:stCxn id="21" idx="1"/>
          </p:cNvCxnSpPr>
          <p:nvPr/>
        </p:nvCxnSpPr>
        <p:spPr>
          <a:xfrm flipH="1" flipV="1">
            <a:off x="7864076" y="3217317"/>
            <a:ext cx="29426" cy="18203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ED767BCC-5D23-9D4A-BD66-97DB3BA2A216}"/>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13</a:t>
            </a:r>
            <a:endParaRPr kumimoji="1" lang="zh-CN" altLang="en-US" dirty="0">
              <a:solidFill>
                <a:schemeClr val="accent1"/>
              </a:solidFill>
            </a:endParaRPr>
          </a:p>
        </p:txBody>
      </p:sp>
      <p:sp>
        <p:nvSpPr>
          <p:cNvPr id="34" name="テキスト ボックス 5">
            <a:extLst>
              <a:ext uri="{FF2B5EF4-FFF2-40B4-BE49-F238E27FC236}">
                <a16:creationId xmlns:a16="http://schemas.microsoft.com/office/drawing/2014/main" id="{1042ABCE-64C7-4CC5-A724-962853500F4E}"/>
              </a:ext>
            </a:extLst>
          </p:cNvPr>
          <p:cNvSpPr txBox="1"/>
          <p:nvPr/>
        </p:nvSpPr>
        <p:spPr>
          <a:xfrm>
            <a:off x="2331617" y="1671967"/>
            <a:ext cx="676871" cy="461663"/>
          </a:xfrm>
          <a:prstGeom prst="rect">
            <a:avLst/>
          </a:prstGeom>
          <a:solidFill>
            <a:schemeClr val="tx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sp>
        <p:nvSpPr>
          <p:cNvPr id="35" name="テキスト ボックス 5">
            <a:extLst>
              <a:ext uri="{FF2B5EF4-FFF2-40B4-BE49-F238E27FC236}">
                <a16:creationId xmlns:a16="http://schemas.microsoft.com/office/drawing/2014/main" id="{8C06EC33-0E3E-45A1-B69F-6BF9B2E0D945}"/>
              </a:ext>
            </a:extLst>
          </p:cNvPr>
          <p:cNvSpPr txBox="1"/>
          <p:nvPr/>
        </p:nvSpPr>
        <p:spPr>
          <a:xfrm>
            <a:off x="44846" y="970485"/>
            <a:ext cx="4527154" cy="461663"/>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Similar in Surface Cracking</a:t>
            </a:r>
            <a:endParaRPr sz="2400" dirty="0">
              <a:solidFill>
                <a:schemeClr val="accent1"/>
              </a:solidFill>
            </a:endParaRPr>
          </a:p>
        </p:txBody>
      </p:sp>
      <p:sp>
        <p:nvSpPr>
          <p:cNvPr id="38" name="テキスト ボックス 5">
            <a:extLst>
              <a:ext uri="{FF2B5EF4-FFF2-40B4-BE49-F238E27FC236}">
                <a16:creationId xmlns:a16="http://schemas.microsoft.com/office/drawing/2014/main" id="{579259EB-DAB2-40AB-A158-556C3ED2ACC4}"/>
              </a:ext>
            </a:extLst>
          </p:cNvPr>
          <p:cNvSpPr txBox="1"/>
          <p:nvPr/>
        </p:nvSpPr>
        <p:spPr>
          <a:xfrm>
            <a:off x="279952" y="1641863"/>
            <a:ext cx="688263" cy="461663"/>
          </a:xfrm>
          <a:prstGeom prst="rect">
            <a:avLst/>
          </a:prstGeom>
          <a:solidFill>
            <a:srgbClr val="C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endParaRPr sz="2400" dirty="0">
              <a:solidFill>
                <a:schemeClr val="bg1"/>
              </a:solidFill>
            </a:endParaRPr>
          </a:p>
        </p:txBody>
      </p:sp>
      <p:sp>
        <p:nvSpPr>
          <p:cNvPr id="14" name="TextBox 13">
            <a:extLst>
              <a:ext uri="{FF2B5EF4-FFF2-40B4-BE49-F238E27FC236}">
                <a16:creationId xmlns:a16="http://schemas.microsoft.com/office/drawing/2014/main" id="{A0CF44BE-366A-4853-8A59-123D9AB58F02}"/>
              </a:ext>
            </a:extLst>
          </p:cNvPr>
          <p:cNvSpPr txBox="1"/>
          <p:nvPr/>
        </p:nvSpPr>
        <p:spPr>
          <a:xfrm>
            <a:off x="748234" y="1863406"/>
            <a:ext cx="1540008" cy="830997"/>
          </a:xfrm>
          <a:prstGeom prst="rect">
            <a:avLst/>
          </a:prstGeom>
          <a:noFill/>
        </p:spPr>
        <p:txBody>
          <a:bodyPr wrap="square" rtlCol="0">
            <a:spAutoFit/>
          </a:bodyPr>
          <a:lstStyle/>
          <a:p>
            <a:pPr algn="r"/>
            <a:r>
              <a:rPr lang="en-US" sz="2400" dirty="0">
                <a:solidFill>
                  <a:schemeClr val="bg1"/>
                </a:solidFill>
              </a:rPr>
              <a:t>Map</a:t>
            </a:r>
          </a:p>
          <a:p>
            <a:pPr algn="r"/>
            <a:r>
              <a:rPr lang="en-US" sz="2400" dirty="0">
                <a:solidFill>
                  <a:schemeClr val="bg1"/>
                </a:solidFill>
              </a:rPr>
              <a:t>Cracking</a:t>
            </a:r>
          </a:p>
        </p:txBody>
      </p:sp>
      <p:sp>
        <p:nvSpPr>
          <p:cNvPr id="51" name="TextBox 50">
            <a:extLst>
              <a:ext uri="{FF2B5EF4-FFF2-40B4-BE49-F238E27FC236}">
                <a16:creationId xmlns:a16="http://schemas.microsoft.com/office/drawing/2014/main" id="{406BBD26-5E98-4A35-AC03-5523ED619CF3}"/>
              </a:ext>
            </a:extLst>
          </p:cNvPr>
          <p:cNvSpPr txBox="1"/>
          <p:nvPr/>
        </p:nvSpPr>
        <p:spPr>
          <a:xfrm>
            <a:off x="2858138" y="1876381"/>
            <a:ext cx="1540008" cy="830997"/>
          </a:xfrm>
          <a:prstGeom prst="rect">
            <a:avLst/>
          </a:prstGeom>
          <a:noFill/>
        </p:spPr>
        <p:txBody>
          <a:bodyPr wrap="square" rtlCol="0">
            <a:spAutoFit/>
          </a:bodyPr>
          <a:lstStyle/>
          <a:p>
            <a:pPr algn="r"/>
            <a:r>
              <a:rPr lang="en-US" sz="2400" dirty="0">
                <a:solidFill>
                  <a:schemeClr val="bg1"/>
                </a:solidFill>
              </a:rPr>
              <a:t>Map</a:t>
            </a:r>
          </a:p>
          <a:p>
            <a:pPr algn="r"/>
            <a:r>
              <a:rPr lang="en-US" sz="2400" dirty="0">
                <a:solidFill>
                  <a:schemeClr val="bg1"/>
                </a:solidFill>
              </a:rPr>
              <a:t>Cracking</a:t>
            </a:r>
          </a:p>
        </p:txBody>
      </p:sp>
      <p:sp>
        <p:nvSpPr>
          <p:cNvPr id="52" name="TextBox 51">
            <a:extLst>
              <a:ext uri="{FF2B5EF4-FFF2-40B4-BE49-F238E27FC236}">
                <a16:creationId xmlns:a16="http://schemas.microsoft.com/office/drawing/2014/main" id="{E24EB678-3034-41DC-91CB-61ECF0B6B600}"/>
              </a:ext>
            </a:extLst>
          </p:cNvPr>
          <p:cNvSpPr txBox="1"/>
          <p:nvPr/>
        </p:nvSpPr>
        <p:spPr>
          <a:xfrm>
            <a:off x="707476" y="5056491"/>
            <a:ext cx="1540008" cy="1015663"/>
          </a:xfrm>
          <a:prstGeom prst="rect">
            <a:avLst/>
          </a:prstGeom>
          <a:noFill/>
        </p:spPr>
        <p:txBody>
          <a:bodyPr wrap="square" rtlCol="0">
            <a:spAutoFit/>
          </a:bodyPr>
          <a:lstStyle/>
          <a:p>
            <a:pPr algn="r"/>
            <a:r>
              <a:rPr lang="en-US" sz="2000" dirty="0">
                <a:solidFill>
                  <a:schemeClr val="bg1"/>
                </a:solidFill>
              </a:rPr>
              <a:t>Cracked</a:t>
            </a:r>
          </a:p>
          <a:p>
            <a:pPr algn="r"/>
            <a:r>
              <a:rPr lang="en-US" sz="2000" dirty="0">
                <a:solidFill>
                  <a:schemeClr val="bg1"/>
                </a:solidFill>
              </a:rPr>
              <a:t>Inside and</a:t>
            </a:r>
          </a:p>
          <a:p>
            <a:pPr algn="r"/>
            <a:r>
              <a:rPr lang="en-US" sz="2000" dirty="0">
                <a:solidFill>
                  <a:schemeClr val="bg1"/>
                </a:solidFill>
              </a:rPr>
              <a:t>Outside</a:t>
            </a:r>
          </a:p>
        </p:txBody>
      </p:sp>
      <p:sp>
        <p:nvSpPr>
          <p:cNvPr id="53" name="TextBox 52">
            <a:extLst>
              <a:ext uri="{FF2B5EF4-FFF2-40B4-BE49-F238E27FC236}">
                <a16:creationId xmlns:a16="http://schemas.microsoft.com/office/drawing/2014/main" id="{A724514B-ECDF-4A15-9706-73213F74EAA3}"/>
              </a:ext>
            </a:extLst>
          </p:cNvPr>
          <p:cNvSpPr txBox="1"/>
          <p:nvPr/>
        </p:nvSpPr>
        <p:spPr>
          <a:xfrm>
            <a:off x="2794564" y="5034292"/>
            <a:ext cx="1540008" cy="1015663"/>
          </a:xfrm>
          <a:prstGeom prst="rect">
            <a:avLst/>
          </a:prstGeom>
          <a:noFill/>
        </p:spPr>
        <p:txBody>
          <a:bodyPr wrap="square" rtlCol="0">
            <a:spAutoFit/>
          </a:bodyPr>
          <a:lstStyle/>
          <a:p>
            <a:pPr algn="r"/>
            <a:r>
              <a:rPr lang="en-US" sz="2000" dirty="0">
                <a:solidFill>
                  <a:schemeClr val="bg1"/>
                </a:solidFill>
              </a:rPr>
              <a:t>Cracked</a:t>
            </a:r>
          </a:p>
          <a:p>
            <a:pPr algn="r"/>
            <a:r>
              <a:rPr lang="en-US" sz="2000" dirty="0">
                <a:solidFill>
                  <a:schemeClr val="bg1"/>
                </a:solidFill>
              </a:rPr>
              <a:t>Only</a:t>
            </a:r>
          </a:p>
          <a:p>
            <a:pPr algn="r"/>
            <a:r>
              <a:rPr lang="en-US" sz="2000" dirty="0">
                <a:solidFill>
                  <a:schemeClr val="bg1"/>
                </a:solidFill>
              </a:rPr>
              <a:t>Outside</a:t>
            </a:r>
          </a:p>
        </p:txBody>
      </p:sp>
      <p:sp>
        <p:nvSpPr>
          <p:cNvPr id="15" name="Rectangle 14">
            <a:extLst>
              <a:ext uri="{FF2B5EF4-FFF2-40B4-BE49-F238E27FC236}">
                <a16:creationId xmlns:a16="http://schemas.microsoft.com/office/drawing/2014/main" id="{DE41518E-932B-4D27-8831-0C6D2AAA9BDF}"/>
              </a:ext>
            </a:extLst>
          </p:cNvPr>
          <p:cNvSpPr/>
          <p:nvPr/>
        </p:nvSpPr>
        <p:spPr>
          <a:xfrm>
            <a:off x="3341716" y="3470564"/>
            <a:ext cx="670876" cy="63780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7E961585-C86C-429C-8DA2-5707188A8F92}"/>
              </a:ext>
            </a:extLst>
          </p:cNvPr>
          <p:cNvSpPr txBox="1"/>
          <p:nvPr/>
        </p:nvSpPr>
        <p:spPr>
          <a:xfrm>
            <a:off x="2755661" y="3561164"/>
            <a:ext cx="1540008" cy="400110"/>
          </a:xfrm>
          <a:prstGeom prst="rect">
            <a:avLst/>
          </a:prstGeom>
          <a:noFill/>
        </p:spPr>
        <p:txBody>
          <a:bodyPr wrap="square" rtlCol="0">
            <a:spAutoFit/>
          </a:bodyPr>
          <a:lstStyle/>
          <a:p>
            <a:pPr algn="r"/>
            <a:r>
              <a:rPr lang="en-US" sz="2000" dirty="0">
                <a:solidFill>
                  <a:schemeClr val="bg1"/>
                </a:solidFill>
              </a:rPr>
              <a:t>Compress</a:t>
            </a:r>
          </a:p>
        </p:txBody>
      </p:sp>
    </p:spTree>
    <p:extLst>
      <p:ext uri="{BB962C8B-B14F-4D97-AF65-F5344CB8AC3E}">
        <p14:creationId xmlns:p14="http://schemas.microsoft.com/office/powerpoint/2010/main" val="2376408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100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25"/>
            </p:par>
            <p:par>
              <p:cTn id="26"/>
            </p:par>
            <p:par>
              <p:cTn id="27"/>
            </p:par>
          </p:childTnLst>
        </p:cTn>
      </p:par>
    </p:tnLst>
    <p:bldLst>
      <p:bldP spid="32" grpId="0" animBg="1"/>
      <p:bldP spid="18" grpId="0" animBg="1"/>
      <p:bldP spid="2"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33074" y="12546"/>
            <a:ext cx="9493063" cy="889307"/>
          </a:xfrm>
        </p:spPr>
        <p:txBody>
          <a:bodyPr>
            <a:normAutofit fontScale="90000"/>
          </a:bodyPr>
          <a:lstStyle/>
          <a:p>
            <a:r>
              <a:rPr lang="en-US" dirty="0"/>
              <a:t>COMPARE BETWEEN ASR AND DEF</a:t>
            </a:r>
          </a:p>
        </p:txBody>
      </p:sp>
      <p:sp>
        <p:nvSpPr>
          <p:cNvPr id="20"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328566"/>
            <a:ext cx="8414994"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r>
              <a:rPr lang="en-US" sz="2400" b="1" dirty="0">
                <a:solidFill>
                  <a:schemeClr val="accent3">
                    <a:lumMod val="10000"/>
                  </a:schemeClr>
                </a:solidFill>
              </a:rPr>
              <a:t>Residual Property is Closely Related to Number of Larger Cracks</a:t>
            </a:r>
          </a:p>
        </p:txBody>
      </p:sp>
      <p:sp>
        <p:nvSpPr>
          <p:cNvPr id="28" name="文本框 27">
            <a:extLst>
              <a:ext uri="{FF2B5EF4-FFF2-40B4-BE49-F238E27FC236}">
                <a16:creationId xmlns:a16="http://schemas.microsoft.com/office/drawing/2014/main" id="{ED767BCC-5D23-9D4A-BD66-97DB3BA2A216}"/>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14</a:t>
            </a:r>
            <a:endParaRPr kumimoji="1" lang="zh-CN" altLang="en-US" dirty="0">
              <a:solidFill>
                <a:schemeClr val="accent1"/>
              </a:solidFill>
            </a:endParaRPr>
          </a:p>
        </p:txBody>
      </p:sp>
      <p:pic>
        <p:nvPicPr>
          <p:cNvPr id="19" name="Picture 18" descr="A close up of a map&#10;&#10;Description automatically generated">
            <a:extLst>
              <a:ext uri="{FF2B5EF4-FFF2-40B4-BE49-F238E27FC236}">
                <a16:creationId xmlns:a16="http://schemas.microsoft.com/office/drawing/2014/main" id="{58305FC5-3556-4DF6-9148-7A67E6CC07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8869"/>
            <a:ext cx="2844689" cy="2844689"/>
          </a:xfrm>
          <a:prstGeom prst="rect">
            <a:avLst/>
          </a:prstGeom>
        </p:spPr>
      </p:pic>
      <p:pic>
        <p:nvPicPr>
          <p:cNvPr id="24" name="Picture 23" descr="A close up of a map&#10;&#10;Description automatically generated">
            <a:extLst>
              <a:ext uri="{FF2B5EF4-FFF2-40B4-BE49-F238E27FC236}">
                <a16:creationId xmlns:a16="http://schemas.microsoft.com/office/drawing/2014/main" id="{E42020C2-93AA-4EC1-8B29-8980C3E37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66094" y="1668869"/>
            <a:ext cx="3028250" cy="3028250"/>
          </a:xfrm>
          <a:prstGeom prst="rect">
            <a:avLst/>
          </a:prstGeom>
        </p:spPr>
      </p:pic>
      <p:grpSp>
        <p:nvGrpSpPr>
          <p:cNvPr id="35" name="Group 34">
            <a:extLst>
              <a:ext uri="{FF2B5EF4-FFF2-40B4-BE49-F238E27FC236}">
                <a16:creationId xmlns:a16="http://schemas.microsoft.com/office/drawing/2014/main" id="{F6ECEF1A-79C9-4B69-976F-DBA6A68B2ED4}"/>
              </a:ext>
            </a:extLst>
          </p:cNvPr>
          <p:cNvGrpSpPr/>
          <p:nvPr/>
        </p:nvGrpSpPr>
        <p:grpSpPr>
          <a:xfrm>
            <a:off x="6115750" y="1668869"/>
            <a:ext cx="3028250" cy="3028250"/>
            <a:chOff x="6115750" y="2221084"/>
            <a:chExt cx="3028250" cy="3028250"/>
          </a:xfrm>
        </p:grpSpPr>
        <p:pic>
          <p:nvPicPr>
            <p:cNvPr id="34" name="Picture 33" descr="A close up of a map&#10;&#10;Description automatically generated">
              <a:extLst>
                <a:ext uri="{FF2B5EF4-FFF2-40B4-BE49-F238E27FC236}">
                  <a16:creationId xmlns:a16="http://schemas.microsoft.com/office/drawing/2014/main" id="{258E4ED4-433B-4772-997C-E4BA85B222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5750" y="2221084"/>
              <a:ext cx="3028250" cy="3028250"/>
            </a:xfrm>
            <a:prstGeom prst="rect">
              <a:avLst/>
            </a:prstGeom>
          </p:spPr>
        </p:pic>
        <p:pic>
          <p:nvPicPr>
            <p:cNvPr id="42" name="Picture 41" descr="A close up of a map&#10;&#10;Description automatically generated">
              <a:extLst>
                <a:ext uri="{FF2B5EF4-FFF2-40B4-BE49-F238E27FC236}">
                  <a16:creationId xmlns:a16="http://schemas.microsoft.com/office/drawing/2014/main" id="{BB1D2992-95BC-41BB-98F4-1321E80A539F}"/>
                </a:ext>
              </a:extLst>
            </p:cNvPr>
            <p:cNvPicPr>
              <a:picLocks noChangeAspect="1"/>
            </p:cNvPicPr>
            <p:nvPr/>
          </p:nvPicPr>
          <p:blipFill rotWithShape="1">
            <a:blip r:embed="rId5">
              <a:extLst>
                <a:ext uri="{28A0092B-C50C-407E-A947-70E740481C1C}">
                  <a14:useLocalDpi xmlns:a14="http://schemas.microsoft.com/office/drawing/2010/main" val="0"/>
                </a:ext>
              </a:extLst>
            </a:blip>
            <a:srcRect l="56595" t="5756" r="5586" b="66167"/>
            <a:stretch/>
          </p:blipFill>
          <p:spPr>
            <a:xfrm>
              <a:off x="6689559" y="3783335"/>
              <a:ext cx="1058778" cy="786063"/>
            </a:xfrm>
            <a:prstGeom prst="rect">
              <a:avLst/>
            </a:prstGeom>
          </p:spPr>
        </p:pic>
        <p:pic>
          <p:nvPicPr>
            <p:cNvPr id="44" name="Picture 43" descr="A close up of a map&#10;&#10;Description automatically generated">
              <a:extLst>
                <a:ext uri="{FF2B5EF4-FFF2-40B4-BE49-F238E27FC236}">
                  <a16:creationId xmlns:a16="http://schemas.microsoft.com/office/drawing/2014/main" id="{76B9FE8C-31EA-424F-ACB9-6C769A05002C}"/>
                </a:ext>
              </a:extLst>
            </p:cNvPr>
            <p:cNvPicPr>
              <a:picLocks noChangeAspect="1"/>
            </p:cNvPicPr>
            <p:nvPr/>
          </p:nvPicPr>
          <p:blipFill rotWithShape="1">
            <a:blip r:embed="rId5">
              <a:extLst>
                <a:ext uri="{28A0092B-C50C-407E-A947-70E740481C1C}">
                  <a14:useLocalDpi xmlns:a14="http://schemas.microsoft.com/office/drawing/2010/main" val="0"/>
                </a:ext>
              </a:extLst>
            </a:blip>
            <a:srcRect l="19743" t="44789" r="40526" b="24221"/>
            <a:stretch/>
          </p:blipFill>
          <p:spPr>
            <a:xfrm>
              <a:off x="7812505" y="2405609"/>
              <a:ext cx="1138990" cy="842918"/>
            </a:xfrm>
            <a:prstGeom prst="rect">
              <a:avLst/>
            </a:prstGeom>
          </p:spPr>
        </p:pic>
      </p:grpSp>
      <p:sp>
        <p:nvSpPr>
          <p:cNvPr id="46" name="テキスト ボックス 5">
            <a:extLst>
              <a:ext uri="{FF2B5EF4-FFF2-40B4-BE49-F238E27FC236}">
                <a16:creationId xmlns:a16="http://schemas.microsoft.com/office/drawing/2014/main" id="{9C7DCB5C-4C9B-44E4-BE8E-400568432D36}"/>
              </a:ext>
            </a:extLst>
          </p:cNvPr>
          <p:cNvSpPr txBox="1"/>
          <p:nvPr/>
        </p:nvSpPr>
        <p:spPr>
          <a:xfrm>
            <a:off x="0" y="966274"/>
            <a:ext cx="9143999" cy="461663"/>
          </a:xfrm>
          <a:prstGeom prst="rect">
            <a:avLst/>
          </a:prstGeom>
          <a:solidFill>
            <a:schemeClr val="accent4"/>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Residual Compressive Strength vs. Cracked Interface Number</a:t>
            </a:r>
            <a:endParaRPr sz="2400" dirty="0">
              <a:solidFill>
                <a:schemeClr val="accent1"/>
              </a:solidFill>
            </a:endParaRPr>
          </a:p>
        </p:txBody>
      </p:sp>
      <p:sp>
        <p:nvSpPr>
          <p:cNvPr id="49" name="テキスト ボックス 5">
            <a:extLst>
              <a:ext uri="{FF2B5EF4-FFF2-40B4-BE49-F238E27FC236}">
                <a16:creationId xmlns:a16="http://schemas.microsoft.com/office/drawing/2014/main" id="{8F3BFA54-2A74-4664-924B-2B323FFDEF78}"/>
              </a:ext>
            </a:extLst>
          </p:cNvPr>
          <p:cNvSpPr txBox="1"/>
          <p:nvPr/>
        </p:nvSpPr>
        <p:spPr>
          <a:xfrm>
            <a:off x="7346918" y="1783005"/>
            <a:ext cx="1785623" cy="70788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solidFill>
                  <a:schemeClr val="accent3">
                    <a:lumMod val="10000"/>
                  </a:schemeClr>
                </a:solidFill>
              </a:rPr>
              <a:t>Linear Relationship</a:t>
            </a:r>
          </a:p>
        </p:txBody>
      </p:sp>
      <p:sp>
        <p:nvSpPr>
          <p:cNvPr id="51" name="テキスト ボックス 5">
            <a:extLst>
              <a:ext uri="{FF2B5EF4-FFF2-40B4-BE49-F238E27FC236}">
                <a16:creationId xmlns:a16="http://schemas.microsoft.com/office/drawing/2014/main" id="{36E2E079-22F8-4BF2-8ED9-3FA6638BF8C4}"/>
              </a:ext>
            </a:extLst>
          </p:cNvPr>
          <p:cNvSpPr txBox="1"/>
          <p:nvPr/>
        </p:nvSpPr>
        <p:spPr>
          <a:xfrm>
            <a:off x="-735684" y="1440693"/>
            <a:ext cx="4527154"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1800" dirty="0">
                <a:solidFill>
                  <a:schemeClr val="accent1"/>
                </a:solidFill>
              </a:rPr>
              <a:t>Total Cracked Interface</a:t>
            </a:r>
            <a:endParaRPr sz="1800" dirty="0">
              <a:solidFill>
                <a:schemeClr val="accent1"/>
              </a:solidFill>
            </a:endParaRPr>
          </a:p>
        </p:txBody>
      </p:sp>
      <p:sp>
        <p:nvSpPr>
          <p:cNvPr id="52" name="テキスト ボックス 5">
            <a:extLst>
              <a:ext uri="{FF2B5EF4-FFF2-40B4-BE49-F238E27FC236}">
                <a16:creationId xmlns:a16="http://schemas.microsoft.com/office/drawing/2014/main" id="{336AA4A6-661C-4401-9ED0-E43486DE5014}"/>
              </a:ext>
            </a:extLst>
          </p:cNvPr>
          <p:cNvSpPr txBox="1"/>
          <p:nvPr/>
        </p:nvSpPr>
        <p:spPr>
          <a:xfrm>
            <a:off x="2966094" y="1422994"/>
            <a:ext cx="3211869"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1800" dirty="0">
                <a:solidFill>
                  <a:schemeClr val="accent1"/>
                </a:solidFill>
              </a:rPr>
              <a:t>0.001+mm Cracked Interface</a:t>
            </a:r>
            <a:endParaRPr sz="1800" dirty="0">
              <a:solidFill>
                <a:schemeClr val="accent1"/>
              </a:solidFill>
            </a:endParaRPr>
          </a:p>
        </p:txBody>
      </p:sp>
      <p:sp>
        <p:nvSpPr>
          <p:cNvPr id="53" name="テキスト ボックス 5">
            <a:extLst>
              <a:ext uri="{FF2B5EF4-FFF2-40B4-BE49-F238E27FC236}">
                <a16:creationId xmlns:a16="http://schemas.microsoft.com/office/drawing/2014/main" id="{52BA1589-FA81-4231-B7C3-28AB913B152E}"/>
              </a:ext>
            </a:extLst>
          </p:cNvPr>
          <p:cNvSpPr txBox="1"/>
          <p:nvPr/>
        </p:nvSpPr>
        <p:spPr>
          <a:xfrm>
            <a:off x="6323430" y="1433912"/>
            <a:ext cx="2773532" cy="3693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1800" dirty="0">
                <a:solidFill>
                  <a:schemeClr val="accent1"/>
                </a:solidFill>
              </a:rPr>
              <a:t>0.01+mm Cracked Interface</a:t>
            </a:r>
            <a:endParaRPr sz="1800" dirty="0">
              <a:solidFill>
                <a:schemeClr val="accent1"/>
              </a:solidFill>
            </a:endParaRPr>
          </a:p>
        </p:txBody>
      </p:sp>
      <p:pic>
        <p:nvPicPr>
          <p:cNvPr id="45" name="Picture 44" descr="A colorful rug&#10;&#10;Description automatically generated">
            <a:extLst>
              <a:ext uri="{FF2B5EF4-FFF2-40B4-BE49-F238E27FC236}">
                <a16:creationId xmlns:a16="http://schemas.microsoft.com/office/drawing/2014/main" id="{43AB62B3-948E-471F-BFD0-9869B8BDAE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1239" y="4792628"/>
            <a:ext cx="1546844" cy="1160134"/>
          </a:xfrm>
          <a:prstGeom prst="rect">
            <a:avLst/>
          </a:prstGeom>
        </p:spPr>
      </p:pic>
      <p:pic>
        <p:nvPicPr>
          <p:cNvPr id="55" name="Picture 54" descr="A close up of a logo&#10;&#10;Description automatically generated">
            <a:extLst>
              <a:ext uri="{FF2B5EF4-FFF2-40B4-BE49-F238E27FC236}">
                <a16:creationId xmlns:a16="http://schemas.microsoft.com/office/drawing/2014/main" id="{075CDDEA-0CE5-415D-B0C0-968081EDC5D2}"/>
              </a:ext>
            </a:extLst>
          </p:cNvPr>
          <p:cNvPicPr>
            <a:picLocks noChangeAspect="1"/>
          </p:cNvPicPr>
          <p:nvPr/>
        </p:nvPicPr>
        <p:blipFill rotWithShape="1">
          <a:blip r:embed="rId7">
            <a:extLst>
              <a:ext uri="{28A0092B-C50C-407E-A947-70E740481C1C}">
                <a14:useLocalDpi xmlns:a14="http://schemas.microsoft.com/office/drawing/2010/main" val="0"/>
              </a:ext>
            </a:extLst>
          </a:blip>
          <a:srcRect l="17201" t="21032" r="18463" b="13911"/>
          <a:stretch/>
        </p:blipFill>
        <p:spPr>
          <a:xfrm>
            <a:off x="6448083" y="4792628"/>
            <a:ext cx="1125108" cy="1137721"/>
          </a:xfrm>
          <a:prstGeom prst="rect">
            <a:avLst/>
          </a:prstGeom>
        </p:spPr>
      </p:pic>
      <p:pic>
        <p:nvPicPr>
          <p:cNvPr id="57" name="Picture 56" descr="A close up of a logo&#10;&#10;Description automatically generated">
            <a:extLst>
              <a:ext uri="{FF2B5EF4-FFF2-40B4-BE49-F238E27FC236}">
                <a16:creationId xmlns:a16="http://schemas.microsoft.com/office/drawing/2014/main" id="{D7CB0FBE-4F85-4312-AAA6-4DDE2AE2D2C2}"/>
              </a:ext>
            </a:extLst>
          </p:cNvPr>
          <p:cNvPicPr>
            <a:picLocks noChangeAspect="1"/>
          </p:cNvPicPr>
          <p:nvPr/>
        </p:nvPicPr>
        <p:blipFill rotWithShape="1">
          <a:blip r:embed="rId8">
            <a:extLst>
              <a:ext uri="{28A0092B-C50C-407E-A947-70E740481C1C}">
                <a14:useLocalDpi xmlns:a14="http://schemas.microsoft.com/office/drawing/2010/main" val="0"/>
              </a:ext>
            </a:extLst>
          </a:blip>
          <a:srcRect l="17044" t="22583" r="16788" b="15496"/>
          <a:stretch/>
        </p:blipFill>
        <p:spPr>
          <a:xfrm>
            <a:off x="1775254" y="4704735"/>
            <a:ext cx="1258652" cy="1177884"/>
          </a:xfrm>
          <a:prstGeom prst="rect">
            <a:avLst/>
          </a:prstGeom>
        </p:spPr>
      </p:pic>
      <p:sp>
        <p:nvSpPr>
          <p:cNvPr id="60" name="テキスト ボックス 5">
            <a:extLst>
              <a:ext uri="{FF2B5EF4-FFF2-40B4-BE49-F238E27FC236}">
                <a16:creationId xmlns:a16="http://schemas.microsoft.com/office/drawing/2014/main" id="{2188C627-87E3-4252-88C3-5DB3820E82B9}"/>
              </a:ext>
            </a:extLst>
          </p:cNvPr>
          <p:cNvSpPr txBox="1"/>
          <p:nvPr/>
        </p:nvSpPr>
        <p:spPr>
          <a:xfrm>
            <a:off x="3222886" y="4516490"/>
            <a:ext cx="1505579" cy="64633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b="1" dirty="0">
                <a:solidFill>
                  <a:srgbClr val="C00000"/>
                </a:solidFill>
              </a:rPr>
              <a:t>0.70% </a:t>
            </a:r>
          </a:p>
          <a:p>
            <a:r>
              <a:rPr lang="en-US" altLang="ja-JP" dirty="0">
                <a:solidFill>
                  <a:srgbClr val="C00000"/>
                </a:solidFill>
              </a:rPr>
              <a:t>EXPANSION</a:t>
            </a:r>
            <a:endParaRPr dirty="0">
              <a:solidFill>
                <a:srgbClr val="C00000"/>
              </a:solidFill>
            </a:endParaRPr>
          </a:p>
        </p:txBody>
      </p:sp>
      <p:sp>
        <p:nvSpPr>
          <p:cNvPr id="61" name="テキスト ボックス 5">
            <a:extLst>
              <a:ext uri="{FF2B5EF4-FFF2-40B4-BE49-F238E27FC236}">
                <a16:creationId xmlns:a16="http://schemas.microsoft.com/office/drawing/2014/main" id="{5B626477-9345-43F5-94F1-FB6B5BBC2CE0}"/>
              </a:ext>
            </a:extLst>
          </p:cNvPr>
          <p:cNvSpPr txBox="1"/>
          <p:nvPr/>
        </p:nvSpPr>
        <p:spPr>
          <a:xfrm>
            <a:off x="7585753" y="4614289"/>
            <a:ext cx="1620353" cy="64633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b="1" dirty="0">
                <a:solidFill>
                  <a:schemeClr val="tx1">
                    <a:lumMod val="50000"/>
                  </a:schemeClr>
                </a:solidFill>
              </a:rPr>
              <a:t>0.88% </a:t>
            </a:r>
            <a:r>
              <a:rPr lang="en-US" altLang="ja-JP" dirty="0">
                <a:solidFill>
                  <a:schemeClr val="tx1">
                    <a:lumMod val="50000"/>
                  </a:schemeClr>
                </a:solidFill>
              </a:rPr>
              <a:t>EXPANSION</a:t>
            </a:r>
            <a:endParaRPr dirty="0">
              <a:solidFill>
                <a:schemeClr val="tx1">
                  <a:lumMod val="50000"/>
                </a:schemeClr>
              </a:solidFill>
            </a:endParaRPr>
          </a:p>
        </p:txBody>
      </p:sp>
      <p:sp>
        <p:nvSpPr>
          <p:cNvPr id="62" name="テキスト ボックス 5">
            <a:extLst>
              <a:ext uri="{FF2B5EF4-FFF2-40B4-BE49-F238E27FC236}">
                <a16:creationId xmlns:a16="http://schemas.microsoft.com/office/drawing/2014/main" id="{2E59C61C-3286-43A5-B57B-EF753B5AA591}"/>
              </a:ext>
            </a:extLst>
          </p:cNvPr>
          <p:cNvSpPr txBox="1"/>
          <p:nvPr/>
        </p:nvSpPr>
        <p:spPr>
          <a:xfrm>
            <a:off x="3184902" y="5261877"/>
            <a:ext cx="2263577" cy="9233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b="1" dirty="0">
                <a:solidFill>
                  <a:srgbClr val="C00000"/>
                </a:solidFill>
              </a:rPr>
              <a:t>54%  </a:t>
            </a:r>
            <a:r>
              <a:rPr lang="en-US" altLang="ja-JP" dirty="0">
                <a:solidFill>
                  <a:srgbClr val="C00000"/>
                </a:solidFill>
              </a:rPr>
              <a:t>Residual</a:t>
            </a:r>
          </a:p>
          <a:p>
            <a:r>
              <a:rPr lang="en-US" altLang="ja-JP" dirty="0">
                <a:solidFill>
                  <a:srgbClr val="C00000"/>
                </a:solidFill>
              </a:rPr>
              <a:t>Compressive </a:t>
            </a:r>
          </a:p>
          <a:p>
            <a:r>
              <a:rPr lang="en-US" altLang="ja-JP" dirty="0">
                <a:solidFill>
                  <a:srgbClr val="C00000"/>
                </a:solidFill>
              </a:rPr>
              <a:t>Strength</a:t>
            </a:r>
            <a:endParaRPr dirty="0">
              <a:solidFill>
                <a:srgbClr val="C00000"/>
              </a:solidFill>
            </a:endParaRPr>
          </a:p>
        </p:txBody>
      </p:sp>
      <p:pic>
        <p:nvPicPr>
          <p:cNvPr id="40" name="Picture 39" descr="A fabric surface&#10;&#10;Description automatically generated">
            <a:extLst>
              <a:ext uri="{FF2B5EF4-FFF2-40B4-BE49-F238E27FC236}">
                <a16:creationId xmlns:a16="http://schemas.microsoft.com/office/drawing/2014/main" id="{04D949D5-6B1A-4B85-9A4F-AC825CA64AC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30806" y="4711549"/>
            <a:ext cx="1546843" cy="1160133"/>
          </a:xfrm>
          <a:prstGeom prst="rect">
            <a:avLst/>
          </a:prstGeom>
        </p:spPr>
      </p:pic>
      <p:sp>
        <p:nvSpPr>
          <p:cNvPr id="63" name="テキスト ボックス 5">
            <a:extLst>
              <a:ext uri="{FF2B5EF4-FFF2-40B4-BE49-F238E27FC236}">
                <a16:creationId xmlns:a16="http://schemas.microsoft.com/office/drawing/2014/main" id="{75250DE7-062F-4523-A798-D9AD450D0958}"/>
              </a:ext>
            </a:extLst>
          </p:cNvPr>
          <p:cNvSpPr txBox="1"/>
          <p:nvPr/>
        </p:nvSpPr>
        <p:spPr>
          <a:xfrm>
            <a:off x="7563255" y="5319692"/>
            <a:ext cx="2263577" cy="9233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b="1" dirty="0">
                <a:solidFill>
                  <a:schemeClr val="tx1">
                    <a:lumMod val="50000"/>
                  </a:schemeClr>
                </a:solidFill>
              </a:rPr>
              <a:t>71%  </a:t>
            </a:r>
            <a:r>
              <a:rPr lang="en-US" altLang="ja-JP" dirty="0">
                <a:solidFill>
                  <a:schemeClr val="tx1">
                    <a:lumMod val="50000"/>
                  </a:schemeClr>
                </a:solidFill>
              </a:rPr>
              <a:t>Residual</a:t>
            </a:r>
          </a:p>
          <a:p>
            <a:r>
              <a:rPr lang="en-US" altLang="ja-JP" dirty="0">
                <a:solidFill>
                  <a:schemeClr val="tx1">
                    <a:lumMod val="50000"/>
                  </a:schemeClr>
                </a:solidFill>
              </a:rPr>
              <a:t>Compressive </a:t>
            </a:r>
          </a:p>
          <a:p>
            <a:r>
              <a:rPr lang="en-US" altLang="ja-JP" dirty="0">
                <a:solidFill>
                  <a:schemeClr val="tx1">
                    <a:lumMod val="50000"/>
                  </a:schemeClr>
                </a:solidFill>
              </a:rPr>
              <a:t>Strength</a:t>
            </a:r>
            <a:endParaRPr dirty="0">
              <a:solidFill>
                <a:schemeClr val="tx1">
                  <a:lumMod val="50000"/>
                </a:schemeClr>
              </a:solidFill>
            </a:endParaRPr>
          </a:p>
        </p:txBody>
      </p:sp>
      <p:sp>
        <p:nvSpPr>
          <p:cNvPr id="64" name="テキスト ボックス 5">
            <a:extLst>
              <a:ext uri="{FF2B5EF4-FFF2-40B4-BE49-F238E27FC236}">
                <a16:creationId xmlns:a16="http://schemas.microsoft.com/office/drawing/2014/main" id="{9800038E-5FD7-47C1-8523-0CBC281D4063}"/>
              </a:ext>
            </a:extLst>
          </p:cNvPr>
          <p:cNvSpPr txBox="1"/>
          <p:nvPr/>
        </p:nvSpPr>
        <p:spPr>
          <a:xfrm>
            <a:off x="4632910" y="4630245"/>
            <a:ext cx="676871" cy="461663"/>
          </a:xfrm>
          <a:prstGeom prst="rect">
            <a:avLst/>
          </a:prstGeom>
          <a:solidFill>
            <a:schemeClr val="tx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sp>
        <p:nvSpPr>
          <p:cNvPr id="65" name="テキスト ボックス 5">
            <a:extLst>
              <a:ext uri="{FF2B5EF4-FFF2-40B4-BE49-F238E27FC236}">
                <a16:creationId xmlns:a16="http://schemas.microsoft.com/office/drawing/2014/main" id="{3B94FB82-A05F-4661-9A33-9DA61E38E706}"/>
              </a:ext>
            </a:extLst>
          </p:cNvPr>
          <p:cNvSpPr txBox="1"/>
          <p:nvPr/>
        </p:nvSpPr>
        <p:spPr>
          <a:xfrm>
            <a:off x="33074" y="4593394"/>
            <a:ext cx="688263" cy="461663"/>
          </a:xfrm>
          <a:prstGeom prst="rect">
            <a:avLst/>
          </a:prstGeom>
          <a:solidFill>
            <a:srgbClr val="C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endParaRPr sz="2400" dirty="0">
              <a:solidFill>
                <a:schemeClr val="bg1"/>
              </a:solidFill>
            </a:endParaRPr>
          </a:p>
        </p:txBody>
      </p:sp>
      <p:sp>
        <p:nvSpPr>
          <p:cNvPr id="66" name="テキスト ボックス 5">
            <a:extLst>
              <a:ext uri="{FF2B5EF4-FFF2-40B4-BE49-F238E27FC236}">
                <a16:creationId xmlns:a16="http://schemas.microsoft.com/office/drawing/2014/main" id="{0A7593A4-15EC-494C-A235-1DA9433E06B1}"/>
              </a:ext>
            </a:extLst>
          </p:cNvPr>
          <p:cNvSpPr txBox="1"/>
          <p:nvPr/>
        </p:nvSpPr>
        <p:spPr>
          <a:xfrm>
            <a:off x="113216" y="5855402"/>
            <a:ext cx="3109670" cy="4001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sz="2000" b="1" dirty="0">
                <a:solidFill>
                  <a:srgbClr val="C00000"/>
                </a:solidFill>
              </a:rPr>
              <a:t>More Larger Width Cracks</a:t>
            </a:r>
            <a:endParaRPr sz="2000" dirty="0">
              <a:solidFill>
                <a:srgbClr val="C00000"/>
              </a:solidFill>
            </a:endParaRPr>
          </a:p>
        </p:txBody>
      </p:sp>
      <p:sp>
        <p:nvSpPr>
          <p:cNvPr id="67" name="テキスト ボックス 5">
            <a:extLst>
              <a:ext uri="{FF2B5EF4-FFF2-40B4-BE49-F238E27FC236}">
                <a16:creationId xmlns:a16="http://schemas.microsoft.com/office/drawing/2014/main" id="{F1210677-2C34-4A5B-9B39-6A821B29EA2B}"/>
              </a:ext>
            </a:extLst>
          </p:cNvPr>
          <p:cNvSpPr txBox="1"/>
          <p:nvPr/>
        </p:nvSpPr>
        <p:spPr>
          <a:xfrm>
            <a:off x="4560915" y="5844936"/>
            <a:ext cx="3109670" cy="40011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sz="2000" b="1" dirty="0">
                <a:solidFill>
                  <a:schemeClr val="tx1">
                    <a:lumMod val="50000"/>
                  </a:schemeClr>
                </a:solidFill>
              </a:rPr>
              <a:t>More Smaller Width Cracks</a:t>
            </a:r>
            <a:endParaRPr sz="2000" dirty="0">
              <a:solidFill>
                <a:schemeClr val="tx1">
                  <a:lumMod val="50000"/>
                </a:schemeClr>
              </a:solidFill>
            </a:endParaRPr>
          </a:p>
        </p:txBody>
      </p:sp>
    </p:spTree>
    <p:extLst>
      <p:ext uri="{BB962C8B-B14F-4D97-AF65-F5344CB8AC3E}">
        <p14:creationId xmlns:p14="http://schemas.microsoft.com/office/powerpoint/2010/main" val="27201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7"/>
            </p:par>
            <p:par>
              <p:cTn id="8"/>
            </p:par>
            <p:par>
              <p:cTn id="9"/>
            </p:par>
          </p:childTnLst>
        </p:cTn>
      </p:par>
    </p:tnLst>
    <p:bldLst>
      <p:bldP spid="4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5">
            <a:extLst>
              <a:ext uri="{FF2B5EF4-FFF2-40B4-BE49-F238E27FC236}">
                <a16:creationId xmlns:a16="http://schemas.microsoft.com/office/drawing/2014/main" id="{DFD7255A-A008-4F77-B76D-C3CDB1F14414}"/>
              </a:ext>
            </a:extLst>
          </p:cNvPr>
          <p:cNvSpPr txBox="1"/>
          <p:nvPr/>
        </p:nvSpPr>
        <p:spPr>
          <a:xfrm>
            <a:off x="4621271" y="2120960"/>
            <a:ext cx="4484645" cy="3785652"/>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spAutoFit/>
          </a:bodyPr>
          <a:lstStyle>
            <a:defPPr>
              <a:defRPr lang="en-US"/>
            </a:defPPr>
            <a:lvl1pPr>
              <a:defRPr kumimoji="1" sz="2400"/>
            </a:lvl1pPr>
          </a:lstStyle>
          <a:p>
            <a:pPr marL="342900" indent="-342900">
              <a:buFont typeface="Arial" panose="020B0604020202020204" pitchFamily="34" charset="0"/>
              <a:buChar char="•"/>
            </a:pPr>
            <a:r>
              <a:rPr lang="en-US" dirty="0">
                <a:solidFill>
                  <a:schemeClr val="accent1"/>
                </a:solidFill>
              </a:rPr>
              <a:t>RBSM Simulation Can Simulated The </a:t>
            </a:r>
            <a:r>
              <a:rPr lang="en-US" b="1" dirty="0">
                <a:solidFill>
                  <a:schemeClr val="accent1"/>
                </a:solidFill>
              </a:rPr>
              <a:t>Trend Of Losing In Residual Mechanical Properties</a:t>
            </a:r>
            <a:r>
              <a:rPr lang="en-US" dirty="0">
                <a:solidFill>
                  <a:schemeClr val="accent1"/>
                </a:solidFill>
              </a:rPr>
              <a:t>, Which Is Close To Experimental Results.</a:t>
            </a:r>
          </a:p>
          <a:p>
            <a:pPr marL="342900" indent="-342900">
              <a:buFont typeface="Arial" panose="020B0604020202020204" pitchFamily="34" charset="0"/>
              <a:buChar char="•"/>
            </a:pPr>
            <a:endParaRPr lang="en-US" dirty="0">
              <a:solidFill>
                <a:schemeClr val="accent1"/>
              </a:solidFill>
            </a:endParaRPr>
          </a:p>
          <a:p>
            <a:pPr marL="342900" indent="-342900">
              <a:buFont typeface="Arial" panose="020B0604020202020204" pitchFamily="34" charset="0"/>
              <a:buChar char="•"/>
            </a:pPr>
            <a:r>
              <a:rPr lang="en-US" dirty="0">
                <a:solidFill>
                  <a:schemeClr val="accent1"/>
                </a:solidFill>
              </a:rPr>
              <a:t>Loss In Residual Property Is Closely Related To </a:t>
            </a:r>
            <a:r>
              <a:rPr lang="en-US" b="1" dirty="0">
                <a:solidFill>
                  <a:schemeClr val="accent1"/>
                </a:solidFill>
              </a:rPr>
              <a:t>Number Of Cracked Interfaces</a:t>
            </a:r>
            <a:r>
              <a:rPr lang="en-US" dirty="0">
                <a:solidFill>
                  <a:schemeClr val="accent1"/>
                </a:solidFill>
              </a:rPr>
              <a:t>, Especially </a:t>
            </a:r>
            <a:r>
              <a:rPr lang="en-US" b="1" dirty="0">
                <a:solidFill>
                  <a:schemeClr val="accent1"/>
                </a:solidFill>
              </a:rPr>
              <a:t>Larger Cracks</a:t>
            </a:r>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CONCLUSION</a:t>
            </a:r>
          </a:p>
        </p:txBody>
      </p:sp>
      <p:sp>
        <p:nvSpPr>
          <p:cNvPr id="21" name="テキスト ボックス 5">
            <a:extLst>
              <a:ext uri="{FF2B5EF4-FFF2-40B4-BE49-F238E27FC236}">
                <a16:creationId xmlns:a16="http://schemas.microsoft.com/office/drawing/2014/main" id="{DFD7255A-A008-4F77-B76D-C3CDB1F14414}"/>
              </a:ext>
            </a:extLst>
          </p:cNvPr>
          <p:cNvSpPr txBox="1"/>
          <p:nvPr/>
        </p:nvSpPr>
        <p:spPr>
          <a:xfrm>
            <a:off x="-11192" y="1264294"/>
            <a:ext cx="4583191"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accent1"/>
                </a:solidFill>
              </a:rPr>
              <a:t>Expansion Behavior</a:t>
            </a:r>
            <a:endParaRPr sz="2400" dirty="0">
              <a:solidFill>
                <a:schemeClr val="accent1"/>
              </a:solidFill>
            </a:endParaRPr>
          </a:p>
        </p:txBody>
      </p:sp>
      <p:sp>
        <p:nvSpPr>
          <p:cNvPr id="2" name="テキスト ボックス 1"/>
          <p:cNvSpPr txBox="1"/>
          <p:nvPr/>
        </p:nvSpPr>
        <p:spPr>
          <a:xfrm>
            <a:off x="198573" y="2087658"/>
            <a:ext cx="4198602" cy="3416320"/>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solidFill>
                  <a:schemeClr val="accent1"/>
                </a:solidFill>
              </a:rPr>
              <a:t>Both ASR And DEF Simulation Shows Characteristic Surface </a:t>
            </a:r>
            <a:r>
              <a:rPr kumimoji="1" lang="en-US" altLang="ja-JP" sz="2400" b="1" dirty="0">
                <a:solidFill>
                  <a:schemeClr val="accent1"/>
                </a:solidFill>
              </a:rPr>
              <a:t>Map Cracking Pattern</a:t>
            </a:r>
          </a:p>
          <a:p>
            <a:pPr marL="342900" indent="-342900">
              <a:buFont typeface="Arial" panose="020B0604020202020204" pitchFamily="34" charset="0"/>
              <a:buChar char="•"/>
            </a:pPr>
            <a:endParaRPr kumimoji="1" lang="en-US" altLang="ja-JP" sz="2400" b="1" dirty="0">
              <a:solidFill>
                <a:schemeClr val="accent1"/>
              </a:solidFill>
            </a:endParaRPr>
          </a:p>
          <a:p>
            <a:pPr marL="342900" indent="-342900">
              <a:buFont typeface="Arial" panose="020B0604020202020204" pitchFamily="34" charset="0"/>
              <a:buChar char="•"/>
            </a:pPr>
            <a:r>
              <a:rPr kumimoji="1" lang="en-US" altLang="ja-JP" sz="2400" b="1" dirty="0">
                <a:solidFill>
                  <a:schemeClr val="accent1"/>
                </a:solidFill>
              </a:rPr>
              <a:t>Different</a:t>
            </a:r>
            <a:r>
              <a:rPr kumimoji="1" lang="en-US" altLang="ja-JP" sz="2400" dirty="0">
                <a:solidFill>
                  <a:schemeClr val="accent1"/>
                </a:solidFill>
              </a:rPr>
              <a:t> </a:t>
            </a:r>
            <a:r>
              <a:rPr kumimoji="1" lang="en-US" altLang="ja-JP" sz="2400" b="1" dirty="0">
                <a:solidFill>
                  <a:schemeClr val="accent1"/>
                </a:solidFill>
              </a:rPr>
              <a:t>Inner Stress Condition </a:t>
            </a:r>
            <a:r>
              <a:rPr kumimoji="1" lang="en-US" altLang="ja-JP" sz="2400" dirty="0">
                <a:solidFill>
                  <a:schemeClr val="accent1"/>
                </a:solidFill>
              </a:rPr>
              <a:t>Can Be Confirmed In ASR And DEF Expansion Simulation Due To </a:t>
            </a:r>
            <a:r>
              <a:rPr kumimoji="1" lang="en-US" altLang="ja-JP" sz="2400" b="1" dirty="0">
                <a:solidFill>
                  <a:schemeClr val="accent1"/>
                </a:solidFill>
              </a:rPr>
              <a:t>Different Expansion Mechanism </a:t>
            </a:r>
          </a:p>
        </p:txBody>
      </p:sp>
      <p:sp>
        <p:nvSpPr>
          <p:cNvPr id="15" name="テキスト ボックス 5">
            <a:extLst>
              <a:ext uri="{FF2B5EF4-FFF2-40B4-BE49-F238E27FC236}">
                <a16:creationId xmlns:a16="http://schemas.microsoft.com/office/drawing/2014/main" id="{79AAF5D2-B570-4B73-92A3-5063F44B0DA4}"/>
              </a:ext>
            </a:extLst>
          </p:cNvPr>
          <p:cNvSpPr txBox="1"/>
          <p:nvPr/>
        </p:nvSpPr>
        <p:spPr>
          <a:xfrm>
            <a:off x="4571999" y="1265104"/>
            <a:ext cx="4583190" cy="461663"/>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accent1"/>
                </a:solidFill>
              </a:rPr>
              <a:t>Mechanical Properties</a:t>
            </a:r>
            <a:endParaRPr sz="2400" dirty="0">
              <a:solidFill>
                <a:schemeClr val="accent1"/>
              </a:solidFill>
            </a:endParaRPr>
          </a:p>
        </p:txBody>
      </p:sp>
      <p:sp>
        <p:nvSpPr>
          <p:cNvPr id="13" name="文本框 12">
            <a:extLst>
              <a:ext uri="{FF2B5EF4-FFF2-40B4-BE49-F238E27FC236}">
                <a16:creationId xmlns:a16="http://schemas.microsoft.com/office/drawing/2014/main" id="{99CD8B1C-06CE-7D4E-8D68-522B14B5AFA9}"/>
              </a:ext>
            </a:extLst>
          </p:cNvPr>
          <p:cNvSpPr txBox="1"/>
          <p:nvPr/>
        </p:nvSpPr>
        <p:spPr>
          <a:xfrm>
            <a:off x="8591550" y="6362700"/>
            <a:ext cx="476250" cy="369332"/>
          </a:xfrm>
          <a:prstGeom prst="rect">
            <a:avLst/>
          </a:prstGeom>
          <a:noFill/>
        </p:spPr>
        <p:txBody>
          <a:bodyPr wrap="square" rtlCol="0">
            <a:spAutoFit/>
          </a:bodyPr>
          <a:lstStyle/>
          <a:p>
            <a:r>
              <a:rPr kumimoji="1" lang="en-US" altLang="zh-CN" dirty="0">
                <a:solidFill>
                  <a:schemeClr val="accent1"/>
                </a:solidFill>
              </a:rPr>
              <a:t>15</a:t>
            </a:r>
            <a:endParaRPr kumimoji="1" lang="zh-CN" altLang="en-US" dirty="0">
              <a:solidFill>
                <a:schemeClr val="accent1"/>
              </a:solidFill>
            </a:endParaRPr>
          </a:p>
        </p:txBody>
      </p:sp>
      <p:sp>
        <p:nvSpPr>
          <p:cNvPr id="3" name="文本框 2">
            <a:extLst>
              <a:ext uri="{FF2B5EF4-FFF2-40B4-BE49-F238E27FC236}">
                <a16:creationId xmlns:a16="http://schemas.microsoft.com/office/drawing/2014/main" id="{FAAC1898-6295-4740-9F31-ECBC19CD5D93}"/>
              </a:ext>
            </a:extLst>
          </p:cNvPr>
          <p:cNvSpPr txBox="1"/>
          <p:nvPr/>
        </p:nvSpPr>
        <p:spPr>
          <a:xfrm>
            <a:off x="2683379" y="2349068"/>
            <a:ext cx="184731" cy="369332"/>
          </a:xfrm>
          <a:prstGeom prst="rect">
            <a:avLst/>
          </a:prstGeom>
          <a:noFill/>
        </p:spPr>
        <p:txBody>
          <a:bodyPr wrap="none" rtlCol="0">
            <a:spAutoFit/>
          </a:bodyPr>
          <a:lstStyle/>
          <a:p>
            <a:endParaRPr kumimoji="1" lang="zh-CN" altLang="en-US" dirty="0">
              <a:solidFill>
                <a:schemeClr val="accent1"/>
              </a:solidFill>
            </a:endParaRPr>
          </a:p>
        </p:txBody>
      </p:sp>
      <p:sp>
        <p:nvSpPr>
          <p:cNvPr id="22" name="ASR and DEF as Two Main Reason Causing Concrete Cracking…">
            <a:extLst>
              <a:ext uri="{FF2B5EF4-FFF2-40B4-BE49-F238E27FC236}">
                <a16:creationId xmlns:a16="http://schemas.microsoft.com/office/drawing/2014/main" id="{181F84F4-5926-4994-8D24-F7F6B80CCD34}"/>
              </a:ext>
            </a:extLst>
          </p:cNvPr>
          <p:cNvSpPr txBox="1"/>
          <p:nvPr/>
        </p:nvSpPr>
        <p:spPr>
          <a:xfrm>
            <a:off x="0" y="6287994"/>
            <a:ext cx="8511822"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Evaluate Residual Capacity From Expansion Behavior</a:t>
            </a:r>
          </a:p>
        </p:txBody>
      </p:sp>
    </p:spTree>
    <p:extLst>
      <p:ext uri="{BB962C8B-B14F-4D97-AF65-F5344CB8AC3E}">
        <p14:creationId xmlns:p14="http://schemas.microsoft.com/office/powerpoint/2010/main" val="26499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9"/>
            </p:par>
            <p:par>
              <p:cTn id="10"/>
            </p:par>
            <p:par>
              <p:cTn id="11"/>
            </p:par>
          </p:childTnLst>
        </p:cTn>
      </p:par>
    </p:tnLst>
    <p:bldLst>
      <p:bldP spid="25"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379096" y="2967335"/>
            <a:ext cx="7764904" cy="923330"/>
          </a:xfrm>
          <a:prstGeom prst="rect">
            <a:avLst/>
          </a:prstGeom>
          <a:noFill/>
        </p:spPr>
        <p:txBody>
          <a:bodyPr wrap="square" rtlCol="0">
            <a:spAutoFit/>
          </a:bodyPr>
          <a:lstStyle/>
          <a:p>
            <a:r>
              <a:rPr kumimoji="1" lang="en-US" altLang="ja-JP" sz="5400" dirty="0">
                <a:solidFill>
                  <a:schemeClr val="accent1"/>
                </a:solidFill>
              </a:rPr>
              <a:t>Thank you for listening </a:t>
            </a:r>
            <a:endParaRPr kumimoji="1" lang="ja-JP" altLang="en-US" sz="5400" dirty="0">
              <a:solidFill>
                <a:schemeClr val="accent1"/>
              </a:solidFill>
            </a:endParaRPr>
          </a:p>
        </p:txBody>
      </p:sp>
      <p:sp>
        <p:nvSpPr>
          <p:cNvPr id="3" name="文本框 12">
            <a:extLst>
              <a:ext uri="{FF2B5EF4-FFF2-40B4-BE49-F238E27FC236}">
                <a16:creationId xmlns:a16="http://schemas.microsoft.com/office/drawing/2014/main" id="{EB21DD83-99CD-4088-965A-60C37360D865}"/>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24610996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1F5379-91EF-684A-8335-7303EB06DB3A}"/>
              </a:ext>
            </a:extLst>
          </p:cNvPr>
          <p:cNvSpPr>
            <a:spLocks noGrp="1"/>
          </p:cNvSpPr>
          <p:nvPr>
            <p:ph type="ctrTitle"/>
          </p:nvPr>
        </p:nvSpPr>
        <p:spPr/>
        <p:txBody>
          <a:bodyPr>
            <a:normAutofit fontScale="90000"/>
          </a:bodyPr>
          <a:lstStyle/>
          <a:p>
            <a:r>
              <a:rPr kumimoji="1" lang="en-US" altLang="zh-CN" dirty="0"/>
              <a:t>BACKGROUND</a:t>
            </a:r>
            <a:endParaRPr kumimoji="1" lang="zh-CN" altLang="en-US" dirty="0"/>
          </a:p>
        </p:txBody>
      </p:sp>
      <p:pic>
        <p:nvPicPr>
          <p:cNvPr id="5" name="图片 4">
            <a:extLst>
              <a:ext uri="{FF2B5EF4-FFF2-40B4-BE49-F238E27FC236}">
                <a16:creationId xmlns:a16="http://schemas.microsoft.com/office/drawing/2014/main" id="{D967E555-3E36-D345-B80F-9819BFA3FE25}"/>
              </a:ext>
            </a:extLst>
          </p:cNvPr>
          <p:cNvPicPr>
            <a:picLocks noChangeAspect="1"/>
          </p:cNvPicPr>
          <p:nvPr/>
        </p:nvPicPr>
        <p:blipFill>
          <a:blip r:embed="rId3"/>
          <a:stretch>
            <a:fillRect/>
          </a:stretch>
        </p:blipFill>
        <p:spPr>
          <a:xfrm>
            <a:off x="989152" y="594470"/>
            <a:ext cx="7465648" cy="5291278"/>
          </a:xfrm>
          <a:prstGeom prst="rect">
            <a:avLst/>
          </a:prstGeom>
        </p:spPr>
      </p:pic>
      <p:pic>
        <p:nvPicPr>
          <p:cNvPr id="10" name="图片 9">
            <a:extLst>
              <a:ext uri="{FF2B5EF4-FFF2-40B4-BE49-F238E27FC236}">
                <a16:creationId xmlns:a16="http://schemas.microsoft.com/office/drawing/2014/main" id="{477B3AC0-17D4-C24C-81CA-9759B26BB83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988993" y="2777564"/>
            <a:ext cx="701598" cy="701598"/>
          </a:xfrm>
          <a:prstGeom prst="rect">
            <a:avLst/>
          </a:prstGeom>
        </p:spPr>
      </p:pic>
      <p:grpSp>
        <p:nvGrpSpPr>
          <p:cNvPr id="45" name="组合 44">
            <a:extLst>
              <a:ext uri="{FF2B5EF4-FFF2-40B4-BE49-F238E27FC236}">
                <a16:creationId xmlns:a16="http://schemas.microsoft.com/office/drawing/2014/main" id="{BE2A7C87-1412-3D4F-B224-DE21D0C07A27}"/>
              </a:ext>
            </a:extLst>
          </p:cNvPr>
          <p:cNvGrpSpPr/>
          <p:nvPr/>
        </p:nvGrpSpPr>
        <p:grpSpPr>
          <a:xfrm>
            <a:off x="865520" y="2316787"/>
            <a:ext cx="1513400" cy="1116411"/>
            <a:chOff x="622969" y="2680219"/>
            <a:chExt cx="1513400" cy="1116411"/>
          </a:xfrm>
        </p:grpSpPr>
        <p:pic>
          <p:nvPicPr>
            <p:cNvPr id="17" name="图片 16">
              <a:extLst>
                <a:ext uri="{FF2B5EF4-FFF2-40B4-BE49-F238E27FC236}">
                  <a16:creationId xmlns:a16="http://schemas.microsoft.com/office/drawing/2014/main" id="{80E96213-51E5-8641-93D3-7A8B5A56D6F6}"/>
                </a:ext>
              </a:extLst>
            </p:cNvPr>
            <p:cNvPicPr>
              <a:picLocks noChangeAspect="1"/>
            </p:cNvPicPr>
            <p:nvPr/>
          </p:nvPicPr>
          <p:blipFill>
            <a:blip r:embed="rId5"/>
            <a:stretch>
              <a:fillRect/>
            </a:stretch>
          </p:blipFill>
          <p:spPr>
            <a:xfrm>
              <a:off x="622969" y="2683941"/>
              <a:ext cx="1471325" cy="111268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文本框 21">
              <a:extLst>
                <a:ext uri="{FF2B5EF4-FFF2-40B4-BE49-F238E27FC236}">
                  <a16:creationId xmlns:a16="http://schemas.microsoft.com/office/drawing/2014/main" id="{03587984-7EE6-5448-A10A-76F5BDB0FEE3}"/>
                </a:ext>
              </a:extLst>
            </p:cNvPr>
            <p:cNvSpPr txBox="1"/>
            <p:nvPr/>
          </p:nvSpPr>
          <p:spPr>
            <a:xfrm>
              <a:off x="1491967" y="2680219"/>
              <a:ext cx="644402" cy="369332"/>
            </a:xfrm>
            <a:prstGeom prst="rect">
              <a:avLst/>
            </a:prstGeom>
            <a:noFill/>
          </p:spPr>
          <p:txBody>
            <a:bodyPr wrap="square" rtlCol="0">
              <a:spAutoFit/>
            </a:bodyPr>
            <a:lstStyle/>
            <a:p>
              <a:r>
                <a:rPr kumimoji="1" lang="en-US" altLang="zh-CN" b="1" dirty="0">
                  <a:solidFill>
                    <a:schemeClr val="bg1"/>
                  </a:solidFill>
                </a:rPr>
                <a:t>USA</a:t>
              </a:r>
              <a:endParaRPr kumimoji="1" lang="zh-CN" altLang="en-US" b="1" dirty="0">
                <a:solidFill>
                  <a:schemeClr val="bg1"/>
                </a:solidFill>
              </a:endParaRPr>
            </a:p>
          </p:txBody>
        </p:sp>
      </p:grpSp>
      <p:grpSp>
        <p:nvGrpSpPr>
          <p:cNvPr id="41" name="组合 40">
            <a:extLst>
              <a:ext uri="{FF2B5EF4-FFF2-40B4-BE49-F238E27FC236}">
                <a16:creationId xmlns:a16="http://schemas.microsoft.com/office/drawing/2014/main" id="{E1C4976C-F050-B046-83F0-84A94AF05820}"/>
              </a:ext>
            </a:extLst>
          </p:cNvPr>
          <p:cNvGrpSpPr/>
          <p:nvPr/>
        </p:nvGrpSpPr>
        <p:grpSpPr>
          <a:xfrm>
            <a:off x="9628117" y="866038"/>
            <a:ext cx="1666128" cy="1173414"/>
            <a:chOff x="4919789" y="1354078"/>
            <a:chExt cx="1666128" cy="1173414"/>
          </a:xfrm>
        </p:grpSpPr>
        <p:pic>
          <p:nvPicPr>
            <p:cNvPr id="13" name="图片 12">
              <a:extLst>
                <a:ext uri="{FF2B5EF4-FFF2-40B4-BE49-F238E27FC236}">
                  <a16:creationId xmlns:a16="http://schemas.microsoft.com/office/drawing/2014/main" id="{B0291D57-D6D0-F040-BF72-64E47C8A58DA}"/>
                </a:ext>
              </a:extLst>
            </p:cNvPr>
            <p:cNvPicPr>
              <a:picLocks noChangeAspect="1"/>
            </p:cNvPicPr>
            <p:nvPr/>
          </p:nvPicPr>
          <p:blipFill>
            <a:blip r:embed="rId6"/>
            <a:stretch>
              <a:fillRect/>
            </a:stretch>
          </p:blipFill>
          <p:spPr>
            <a:xfrm>
              <a:off x="4919789" y="1384824"/>
              <a:ext cx="1614721" cy="1142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3" name="文本框 22">
              <a:extLst>
                <a:ext uri="{FF2B5EF4-FFF2-40B4-BE49-F238E27FC236}">
                  <a16:creationId xmlns:a16="http://schemas.microsoft.com/office/drawing/2014/main" id="{89DC8865-45FB-A94F-9F26-5F411236B543}"/>
                </a:ext>
              </a:extLst>
            </p:cNvPr>
            <p:cNvSpPr txBox="1"/>
            <p:nvPr/>
          </p:nvSpPr>
          <p:spPr>
            <a:xfrm>
              <a:off x="5472749" y="1354078"/>
              <a:ext cx="1113168" cy="369332"/>
            </a:xfrm>
            <a:prstGeom prst="rect">
              <a:avLst/>
            </a:prstGeom>
            <a:noFill/>
          </p:spPr>
          <p:txBody>
            <a:bodyPr wrap="square" rtlCol="0">
              <a:spAutoFit/>
            </a:bodyPr>
            <a:lstStyle/>
            <a:p>
              <a:r>
                <a:rPr kumimoji="1" lang="en-US" altLang="zh-CN" b="1" dirty="0">
                  <a:solidFill>
                    <a:schemeClr val="bg1"/>
                  </a:solidFill>
                </a:rPr>
                <a:t>SWEDIAN</a:t>
              </a:r>
              <a:endParaRPr kumimoji="1" lang="zh-CN" altLang="en-US" b="1" dirty="0">
                <a:solidFill>
                  <a:schemeClr val="bg1"/>
                </a:solidFill>
              </a:endParaRPr>
            </a:p>
          </p:txBody>
        </p:sp>
      </p:grpSp>
      <p:grpSp>
        <p:nvGrpSpPr>
          <p:cNvPr id="40" name="组合 39">
            <a:extLst>
              <a:ext uri="{FF2B5EF4-FFF2-40B4-BE49-F238E27FC236}">
                <a16:creationId xmlns:a16="http://schemas.microsoft.com/office/drawing/2014/main" id="{09494C88-76C3-8C46-ABE2-3D199F01242B}"/>
              </a:ext>
            </a:extLst>
          </p:cNvPr>
          <p:cNvGrpSpPr/>
          <p:nvPr/>
        </p:nvGrpSpPr>
        <p:grpSpPr>
          <a:xfrm>
            <a:off x="4680595" y="1816110"/>
            <a:ext cx="1614721" cy="972305"/>
            <a:chOff x="3038443" y="2169770"/>
            <a:chExt cx="1614721" cy="972305"/>
          </a:xfrm>
        </p:grpSpPr>
        <p:pic>
          <p:nvPicPr>
            <p:cNvPr id="14" name="图片 13">
              <a:extLst>
                <a:ext uri="{FF2B5EF4-FFF2-40B4-BE49-F238E27FC236}">
                  <a16:creationId xmlns:a16="http://schemas.microsoft.com/office/drawing/2014/main" id="{7E7BFFE7-B1E7-1D43-92E2-4D8AE9F04FDD}"/>
                </a:ext>
              </a:extLst>
            </p:cNvPr>
            <p:cNvPicPr>
              <a:picLocks noChangeAspect="1"/>
            </p:cNvPicPr>
            <p:nvPr/>
          </p:nvPicPr>
          <p:blipFill>
            <a:blip r:embed="rId7"/>
            <a:stretch>
              <a:fillRect/>
            </a:stretch>
          </p:blipFill>
          <p:spPr>
            <a:xfrm>
              <a:off x="3038443" y="2169770"/>
              <a:ext cx="1614721" cy="97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4" name="文本框 23">
              <a:extLst>
                <a:ext uri="{FF2B5EF4-FFF2-40B4-BE49-F238E27FC236}">
                  <a16:creationId xmlns:a16="http://schemas.microsoft.com/office/drawing/2014/main" id="{2A69FEEE-10EB-8846-9905-82D31D079066}"/>
                </a:ext>
              </a:extLst>
            </p:cNvPr>
            <p:cNvSpPr txBox="1"/>
            <p:nvPr/>
          </p:nvSpPr>
          <p:spPr>
            <a:xfrm>
              <a:off x="3530408" y="2207436"/>
              <a:ext cx="1113168" cy="369332"/>
            </a:xfrm>
            <a:prstGeom prst="rect">
              <a:avLst/>
            </a:prstGeom>
            <a:noFill/>
          </p:spPr>
          <p:txBody>
            <a:bodyPr wrap="square" rtlCol="0">
              <a:spAutoFit/>
            </a:bodyPr>
            <a:lstStyle/>
            <a:p>
              <a:r>
                <a:rPr kumimoji="1" lang="en-US" altLang="zh-CN" b="1" dirty="0">
                  <a:solidFill>
                    <a:schemeClr val="bg1"/>
                  </a:solidFill>
                </a:rPr>
                <a:t>SWEDEN</a:t>
              </a:r>
              <a:endParaRPr kumimoji="1" lang="zh-CN" altLang="en-US" b="1" dirty="0">
                <a:solidFill>
                  <a:schemeClr val="bg1"/>
                </a:solidFill>
              </a:endParaRPr>
            </a:p>
          </p:txBody>
        </p:sp>
      </p:grpSp>
      <p:grpSp>
        <p:nvGrpSpPr>
          <p:cNvPr id="43" name="组合 42">
            <a:extLst>
              <a:ext uri="{FF2B5EF4-FFF2-40B4-BE49-F238E27FC236}">
                <a16:creationId xmlns:a16="http://schemas.microsoft.com/office/drawing/2014/main" id="{BE9BA8B4-68FB-2049-BF8B-33F79549ECFA}"/>
              </a:ext>
            </a:extLst>
          </p:cNvPr>
          <p:cNvGrpSpPr/>
          <p:nvPr/>
        </p:nvGrpSpPr>
        <p:grpSpPr>
          <a:xfrm>
            <a:off x="4721976" y="3559341"/>
            <a:ext cx="1554977" cy="875249"/>
            <a:chOff x="4784543" y="3188994"/>
            <a:chExt cx="1554977" cy="875249"/>
          </a:xfrm>
        </p:grpSpPr>
        <p:pic>
          <p:nvPicPr>
            <p:cNvPr id="18" name="Picture 2" descr="C:\Users\Nagai\Downloads\Study at UT\Concrete\Concrete sleepers\broken sleepers gdz yd\DSC_0673.jpg">
              <a:extLst>
                <a:ext uri="{FF2B5EF4-FFF2-40B4-BE49-F238E27FC236}">
                  <a16:creationId xmlns:a16="http://schemas.microsoft.com/office/drawing/2014/main" id="{5D1061C3-FC18-AB48-B030-1D6ABAC64AB9}"/>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4784543" y="3188994"/>
              <a:ext cx="1554977" cy="8752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5" name="文本框 24">
              <a:extLst>
                <a:ext uri="{FF2B5EF4-FFF2-40B4-BE49-F238E27FC236}">
                  <a16:creationId xmlns:a16="http://schemas.microsoft.com/office/drawing/2014/main" id="{8769A168-23FF-B843-8CD2-4D88E098C22F}"/>
                </a:ext>
              </a:extLst>
            </p:cNvPr>
            <p:cNvSpPr txBox="1"/>
            <p:nvPr/>
          </p:nvSpPr>
          <p:spPr>
            <a:xfrm>
              <a:off x="4809700" y="3207834"/>
              <a:ext cx="1113168" cy="369332"/>
            </a:xfrm>
            <a:prstGeom prst="rect">
              <a:avLst/>
            </a:prstGeom>
            <a:noFill/>
          </p:spPr>
          <p:txBody>
            <a:bodyPr wrap="square" rtlCol="0">
              <a:spAutoFit/>
            </a:bodyPr>
            <a:lstStyle/>
            <a:p>
              <a:r>
                <a:rPr kumimoji="1" lang="en-US" altLang="zh-CN" b="1" dirty="0">
                  <a:solidFill>
                    <a:schemeClr val="bg1"/>
                  </a:solidFill>
                </a:rPr>
                <a:t>INDIAN</a:t>
              </a:r>
              <a:endParaRPr kumimoji="1" lang="zh-CN" altLang="en-US" b="1" dirty="0">
                <a:solidFill>
                  <a:schemeClr val="bg1"/>
                </a:solidFill>
              </a:endParaRPr>
            </a:p>
          </p:txBody>
        </p:sp>
      </p:grpSp>
      <p:grpSp>
        <p:nvGrpSpPr>
          <p:cNvPr id="42" name="组合 41">
            <a:extLst>
              <a:ext uri="{FF2B5EF4-FFF2-40B4-BE49-F238E27FC236}">
                <a16:creationId xmlns:a16="http://schemas.microsoft.com/office/drawing/2014/main" id="{D68E8AB6-FC53-CD4C-B6BB-61785E3F7132}"/>
              </a:ext>
            </a:extLst>
          </p:cNvPr>
          <p:cNvGrpSpPr/>
          <p:nvPr/>
        </p:nvGrpSpPr>
        <p:grpSpPr>
          <a:xfrm>
            <a:off x="7604373" y="2418504"/>
            <a:ext cx="1400025" cy="1147022"/>
            <a:chOff x="7634560" y="2470182"/>
            <a:chExt cx="1400025" cy="1147022"/>
          </a:xfrm>
        </p:grpSpPr>
        <p:pic>
          <p:nvPicPr>
            <p:cNvPr id="21" name="Picture 56">
              <a:extLst>
                <a:ext uri="{FF2B5EF4-FFF2-40B4-BE49-F238E27FC236}">
                  <a16:creationId xmlns:a16="http://schemas.microsoft.com/office/drawing/2014/main" id="{A725D8C0-CD78-834A-BDEF-EACF4982D7AD}"/>
                </a:ext>
              </a:extLst>
            </p:cNvPr>
            <p:cNvPicPr>
              <a:picLocks noChangeAspect="1"/>
            </p:cNvPicPr>
            <p:nvPr/>
          </p:nvPicPr>
          <p:blipFill rotWithShape="1">
            <a:blip r:embed="rId9">
              <a:extLst>
                <a:ext uri="{28A0092B-C50C-407E-A947-70E740481C1C}">
                  <a14:useLocalDpi xmlns:a14="http://schemas.microsoft.com/office/drawing/2010/main"/>
                </a:ext>
              </a:extLst>
            </a:blip>
            <a:srcRect/>
            <a:stretch/>
          </p:blipFill>
          <p:spPr>
            <a:xfrm>
              <a:off x="7634560" y="2470857"/>
              <a:ext cx="1400025" cy="11463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6" name="文本框 25">
              <a:extLst>
                <a:ext uri="{FF2B5EF4-FFF2-40B4-BE49-F238E27FC236}">
                  <a16:creationId xmlns:a16="http://schemas.microsoft.com/office/drawing/2014/main" id="{E1FD357E-A6B4-ED48-AB23-A147BF426ADE}"/>
                </a:ext>
              </a:extLst>
            </p:cNvPr>
            <p:cNvSpPr txBox="1"/>
            <p:nvPr/>
          </p:nvSpPr>
          <p:spPr>
            <a:xfrm>
              <a:off x="7690591" y="2470182"/>
              <a:ext cx="1113168" cy="369332"/>
            </a:xfrm>
            <a:prstGeom prst="rect">
              <a:avLst/>
            </a:prstGeom>
            <a:noFill/>
          </p:spPr>
          <p:txBody>
            <a:bodyPr wrap="square" rtlCol="0">
              <a:spAutoFit/>
            </a:bodyPr>
            <a:lstStyle/>
            <a:p>
              <a:r>
                <a:rPr kumimoji="1" lang="en-US" altLang="zh-CN" b="1" dirty="0">
                  <a:solidFill>
                    <a:schemeClr val="bg1"/>
                  </a:solidFill>
                </a:rPr>
                <a:t>JAPAN</a:t>
              </a:r>
              <a:endParaRPr kumimoji="1" lang="zh-CN" altLang="en-US" b="1" dirty="0">
                <a:solidFill>
                  <a:schemeClr val="bg1"/>
                </a:solidFill>
              </a:endParaRPr>
            </a:p>
          </p:txBody>
        </p:sp>
      </p:grpSp>
      <p:grpSp>
        <p:nvGrpSpPr>
          <p:cNvPr id="44" name="组合 43">
            <a:extLst>
              <a:ext uri="{FF2B5EF4-FFF2-40B4-BE49-F238E27FC236}">
                <a16:creationId xmlns:a16="http://schemas.microsoft.com/office/drawing/2014/main" id="{504857F9-A256-3A47-AFC8-D32EEE1B163F}"/>
              </a:ext>
            </a:extLst>
          </p:cNvPr>
          <p:cNvGrpSpPr/>
          <p:nvPr/>
        </p:nvGrpSpPr>
        <p:grpSpPr>
          <a:xfrm>
            <a:off x="3124751" y="3029105"/>
            <a:ext cx="1409406" cy="1005120"/>
            <a:chOff x="3000716" y="3417001"/>
            <a:chExt cx="1409406" cy="1005120"/>
          </a:xfrm>
        </p:grpSpPr>
        <p:pic>
          <p:nvPicPr>
            <p:cNvPr id="30" name="图片 29">
              <a:extLst>
                <a:ext uri="{FF2B5EF4-FFF2-40B4-BE49-F238E27FC236}">
                  <a16:creationId xmlns:a16="http://schemas.microsoft.com/office/drawing/2014/main" id="{4D7B3ED7-22BF-FA45-B8D7-5D3081A84A5D}"/>
                </a:ext>
              </a:extLst>
            </p:cNvPr>
            <p:cNvPicPr>
              <a:picLocks noChangeAspect="1"/>
            </p:cNvPicPr>
            <p:nvPr/>
          </p:nvPicPr>
          <p:blipFill>
            <a:blip r:embed="rId10"/>
            <a:stretch>
              <a:fillRect/>
            </a:stretch>
          </p:blipFill>
          <p:spPr>
            <a:xfrm>
              <a:off x="3046989" y="3449816"/>
              <a:ext cx="1363133" cy="9723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文本框 31">
              <a:extLst>
                <a:ext uri="{FF2B5EF4-FFF2-40B4-BE49-F238E27FC236}">
                  <a16:creationId xmlns:a16="http://schemas.microsoft.com/office/drawing/2014/main" id="{2BD6CFE9-42B8-5C43-992C-50B92A589B7E}"/>
                </a:ext>
              </a:extLst>
            </p:cNvPr>
            <p:cNvSpPr txBox="1"/>
            <p:nvPr/>
          </p:nvSpPr>
          <p:spPr>
            <a:xfrm>
              <a:off x="3000716" y="3417001"/>
              <a:ext cx="1113168" cy="369332"/>
            </a:xfrm>
            <a:prstGeom prst="rect">
              <a:avLst/>
            </a:prstGeom>
            <a:noFill/>
          </p:spPr>
          <p:txBody>
            <a:bodyPr wrap="square" rtlCol="0">
              <a:spAutoFit/>
            </a:bodyPr>
            <a:lstStyle/>
            <a:p>
              <a:r>
                <a:rPr kumimoji="1" lang="en-US" altLang="zh-CN" b="1" dirty="0">
                  <a:solidFill>
                    <a:schemeClr val="bg1"/>
                  </a:solidFill>
                </a:rPr>
                <a:t>FRANCE</a:t>
              </a:r>
              <a:endParaRPr kumimoji="1" lang="zh-CN" altLang="en-US" b="1" dirty="0">
                <a:solidFill>
                  <a:schemeClr val="bg1"/>
                </a:solidFill>
              </a:endParaRPr>
            </a:p>
          </p:txBody>
        </p:sp>
      </p:grpSp>
      <p:sp>
        <p:nvSpPr>
          <p:cNvPr id="34" name="文本框 33">
            <a:extLst>
              <a:ext uri="{FF2B5EF4-FFF2-40B4-BE49-F238E27FC236}">
                <a16:creationId xmlns:a16="http://schemas.microsoft.com/office/drawing/2014/main" id="{07EEA9F8-D593-8D4B-9439-6C1ABC57FCB1}"/>
              </a:ext>
            </a:extLst>
          </p:cNvPr>
          <p:cNvSpPr txBox="1"/>
          <p:nvPr/>
        </p:nvSpPr>
        <p:spPr>
          <a:xfrm>
            <a:off x="517452" y="1765115"/>
            <a:ext cx="4381581" cy="461665"/>
          </a:xfrm>
          <a:prstGeom prst="rect">
            <a:avLst/>
          </a:prstGeom>
          <a:noFill/>
        </p:spPr>
        <p:txBody>
          <a:bodyPr wrap="square" rtlCol="0">
            <a:spAutoFit/>
          </a:bodyPr>
          <a:lstStyle/>
          <a:p>
            <a:r>
              <a:rPr kumimoji="1" lang="en-US" altLang="zh-CN" sz="2400" b="1" dirty="0">
                <a:ln>
                  <a:solidFill>
                    <a:schemeClr val="bg1"/>
                  </a:solidFill>
                </a:ln>
              </a:rPr>
              <a:t>DELAYED ETTRIGITE FORMATION</a:t>
            </a:r>
            <a:endParaRPr kumimoji="1" lang="zh-CN" altLang="en-US" sz="2400" b="1" dirty="0">
              <a:ln>
                <a:solidFill>
                  <a:schemeClr val="bg1"/>
                </a:solidFill>
              </a:ln>
            </a:endParaRPr>
          </a:p>
        </p:txBody>
      </p:sp>
      <p:pic>
        <p:nvPicPr>
          <p:cNvPr id="19" name="图片 18">
            <a:extLst>
              <a:ext uri="{FF2B5EF4-FFF2-40B4-BE49-F238E27FC236}">
                <a16:creationId xmlns:a16="http://schemas.microsoft.com/office/drawing/2014/main" id="{F90FF85C-C913-F44B-9061-B7114A2626C1}"/>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5698471" y="3187418"/>
            <a:ext cx="701599" cy="701599"/>
          </a:xfrm>
          <a:prstGeom prst="rect">
            <a:avLst/>
          </a:prstGeom>
        </p:spPr>
      </p:pic>
      <p:pic>
        <p:nvPicPr>
          <p:cNvPr id="35" name="图片 34">
            <a:extLst>
              <a:ext uri="{FF2B5EF4-FFF2-40B4-BE49-F238E27FC236}">
                <a16:creationId xmlns:a16="http://schemas.microsoft.com/office/drawing/2014/main" id="{E2352932-DA92-A449-95E7-78650BCFCFE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 y="1008793"/>
            <a:ext cx="594941" cy="594941"/>
          </a:xfrm>
          <a:prstGeom prst="rect">
            <a:avLst/>
          </a:prstGeom>
        </p:spPr>
      </p:pic>
      <p:pic>
        <p:nvPicPr>
          <p:cNvPr id="12" name="图片 11">
            <a:extLst>
              <a:ext uri="{FF2B5EF4-FFF2-40B4-BE49-F238E27FC236}">
                <a16:creationId xmlns:a16="http://schemas.microsoft.com/office/drawing/2014/main" id="{8A42DA12-1EB6-6244-B6AF-9CFD277273A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95363" y="2152198"/>
            <a:ext cx="701598" cy="701598"/>
          </a:xfrm>
          <a:prstGeom prst="rect">
            <a:avLst/>
          </a:prstGeom>
        </p:spPr>
      </p:pic>
      <p:pic>
        <p:nvPicPr>
          <p:cNvPr id="31" name="图片 30">
            <a:extLst>
              <a:ext uri="{FF2B5EF4-FFF2-40B4-BE49-F238E27FC236}">
                <a16:creationId xmlns:a16="http://schemas.microsoft.com/office/drawing/2014/main" id="{52D7D8F4-06C6-8045-BB72-D79A3B63D9A7}"/>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4176328" y="2645768"/>
            <a:ext cx="701599" cy="701599"/>
          </a:xfrm>
          <a:prstGeom prst="rect">
            <a:avLst/>
          </a:prstGeom>
        </p:spPr>
      </p:pic>
      <p:pic>
        <p:nvPicPr>
          <p:cNvPr id="33" name="图片 32">
            <a:extLst>
              <a:ext uri="{FF2B5EF4-FFF2-40B4-BE49-F238E27FC236}">
                <a16:creationId xmlns:a16="http://schemas.microsoft.com/office/drawing/2014/main" id="{F3243790-90B8-3241-961F-9C4015ACDC0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0" y="1579824"/>
            <a:ext cx="594942" cy="594942"/>
          </a:xfrm>
          <a:prstGeom prst="rect">
            <a:avLst/>
          </a:prstGeom>
        </p:spPr>
      </p:pic>
      <p:sp>
        <p:nvSpPr>
          <p:cNvPr id="36" name="文本框 35">
            <a:extLst>
              <a:ext uri="{FF2B5EF4-FFF2-40B4-BE49-F238E27FC236}">
                <a16:creationId xmlns:a16="http://schemas.microsoft.com/office/drawing/2014/main" id="{FCC2454C-9CC1-8B41-874F-2CAC71776205}"/>
              </a:ext>
            </a:extLst>
          </p:cNvPr>
          <p:cNvSpPr txBox="1"/>
          <p:nvPr/>
        </p:nvSpPr>
        <p:spPr>
          <a:xfrm>
            <a:off x="517452" y="1202559"/>
            <a:ext cx="4381581" cy="461665"/>
          </a:xfrm>
          <a:prstGeom prst="rect">
            <a:avLst/>
          </a:prstGeom>
          <a:noFill/>
        </p:spPr>
        <p:txBody>
          <a:bodyPr wrap="square" rtlCol="0">
            <a:spAutoFit/>
          </a:bodyPr>
          <a:lstStyle/>
          <a:p>
            <a:r>
              <a:rPr kumimoji="1" lang="en-US" altLang="zh-CN" sz="2400" b="1" dirty="0">
                <a:ln>
                  <a:solidFill>
                    <a:schemeClr val="bg1"/>
                  </a:solidFill>
                </a:ln>
                <a:solidFill>
                  <a:srgbClr val="C00000"/>
                </a:solidFill>
              </a:rPr>
              <a:t>ALKALI-SILICA REACTION</a:t>
            </a:r>
            <a:endParaRPr kumimoji="1" lang="zh-CN" altLang="en-US" sz="2400" b="1" dirty="0">
              <a:ln>
                <a:solidFill>
                  <a:schemeClr val="bg1"/>
                </a:solidFill>
              </a:ln>
              <a:solidFill>
                <a:srgbClr val="C00000"/>
              </a:solidFill>
            </a:endParaRPr>
          </a:p>
        </p:txBody>
      </p:sp>
      <p:pic>
        <p:nvPicPr>
          <p:cNvPr id="38" name="图像" descr="图像">
            <a:extLst>
              <a:ext uri="{FF2B5EF4-FFF2-40B4-BE49-F238E27FC236}">
                <a16:creationId xmlns:a16="http://schemas.microsoft.com/office/drawing/2014/main" id="{814A70B0-7FAC-624F-A901-0B4503A0AAA8}"/>
              </a:ext>
            </a:extLst>
          </p:cNvPr>
          <p:cNvPicPr>
            <a:picLocks noChangeAspect="1"/>
          </p:cNvPicPr>
          <p:nvPr/>
        </p:nvPicPr>
        <p:blipFill rotWithShape="1">
          <a:blip r:embed="rId12">
            <a:extLst>
              <a:ext uri="{28A0092B-C50C-407E-A947-70E740481C1C}">
                <a14:useLocalDpi xmlns:a14="http://schemas.microsoft.com/office/drawing/2010/main"/>
              </a:ext>
            </a:extLst>
          </a:blip>
          <a:srcRect/>
          <a:stretch/>
        </p:blipFill>
        <p:spPr>
          <a:xfrm>
            <a:off x="7440258" y="4568268"/>
            <a:ext cx="1551969" cy="1551968"/>
          </a:xfrm>
          <a:prstGeom prst="rect">
            <a:avLst/>
          </a:prstGeom>
          <a:ln w="12700" cap="flat">
            <a:noFill/>
            <a:miter lim="400000"/>
          </a:ln>
          <a:effectLst/>
        </p:spPr>
      </p:pic>
      <p:pic>
        <p:nvPicPr>
          <p:cNvPr id="39" name="成组" descr="成组">
            <a:extLst>
              <a:ext uri="{FF2B5EF4-FFF2-40B4-BE49-F238E27FC236}">
                <a16:creationId xmlns:a16="http://schemas.microsoft.com/office/drawing/2014/main" id="{6C57735B-82EF-C743-B1FB-0967F7CB852E}"/>
              </a:ext>
            </a:extLst>
          </p:cNvPr>
          <p:cNvPicPr>
            <a:picLocks noChangeAspect="1"/>
          </p:cNvPicPr>
          <p:nvPr/>
        </p:nvPicPr>
        <p:blipFill rotWithShape="1">
          <a:blip r:embed="rId13">
            <a:extLst>
              <a:ext uri="{28A0092B-C50C-407E-A947-70E740481C1C}">
                <a14:useLocalDpi xmlns:a14="http://schemas.microsoft.com/office/drawing/2010/main"/>
              </a:ext>
            </a:extLst>
          </a:blip>
          <a:srcRect/>
          <a:stretch/>
        </p:blipFill>
        <p:spPr>
          <a:xfrm>
            <a:off x="5827638" y="4587602"/>
            <a:ext cx="1512154" cy="1512153"/>
          </a:xfrm>
          <a:prstGeom prst="rect">
            <a:avLst/>
          </a:prstGeom>
          <a:ln w="12700" cap="flat">
            <a:noFill/>
            <a:miter lim="400000"/>
          </a:ln>
          <a:effectLst/>
        </p:spPr>
      </p:pic>
      <p:pic>
        <p:nvPicPr>
          <p:cNvPr id="20" name="图片 19">
            <a:extLst>
              <a:ext uri="{FF2B5EF4-FFF2-40B4-BE49-F238E27FC236}">
                <a16:creationId xmlns:a16="http://schemas.microsoft.com/office/drawing/2014/main" id="{343EC056-1EA6-6343-9EAF-9E7E55177C63}"/>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051691" y="2925019"/>
            <a:ext cx="701599" cy="701599"/>
          </a:xfrm>
          <a:prstGeom prst="rect">
            <a:avLst/>
          </a:prstGeom>
        </p:spPr>
      </p:pic>
      <p:pic>
        <p:nvPicPr>
          <p:cNvPr id="16" name="图片 15">
            <a:extLst>
              <a:ext uri="{FF2B5EF4-FFF2-40B4-BE49-F238E27FC236}">
                <a16:creationId xmlns:a16="http://schemas.microsoft.com/office/drawing/2014/main" id="{95A15209-B809-C449-9834-4D241AF49FD0}"/>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144000" y="1600664"/>
            <a:ext cx="701599" cy="701599"/>
          </a:xfrm>
          <a:prstGeom prst="rect">
            <a:avLst/>
          </a:prstGeom>
        </p:spPr>
      </p:pic>
      <p:sp>
        <p:nvSpPr>
          <p:cNvPr id="47" name="文本框 46">
            <a:extLst>
              <a:ext uri="{FF2B5EF4-FFF2-40B4-BE49-F238E27FC236}">
                <a16:creationId xmlns:a16="http://schemas.microsoft.com/office/drawing/2014/main" id="{2379476D-DA8F-9349-8405-63080C28A3CA}"/>
              </a:ext>
            </a:extLst>
          </p:cNvPr>
          <p:cNvSpPr txBox="1"/>
          <p:nvPr/>
        </p:nvSpPr>
        <p:spPr>
          <a:xfrm>
            <a:off x="6622401" y="4587602"/>
            <a:ext cx="717391" cy="461665"/>
          </a:xfrm>
          <a:prstGeom prst="rect">
            <a:avLst/>
          </a:prstGeom>
          <a:solidFill>
            <a:srgbClr val="C00000"/>
          </a:solidFill>
        </p:spPr>
        <p:txBody>
          <a:bodyPr wrap="square" rtlCol="0">
            <a:spAutoFit/>
          </a:bodyPr>
          <a:lstStyle/>
          <a:p>
            <a:r>
              <a:rPr kumimoji="1" lang="en-US" altLang="zh-CN" sz="2400" b="1" dirty="0">
                <a:solidFill>
                  <a:schemeClr val="bg1"/>
                </a:solidFill>
              </a:rPr>
              <a:t>ASR</a:t>
            </a:r>
            <a:endParaRPr kumimoji="1" lang="zh-CN" altLang="en-US" sz="2400" b="1" dirty="0">
              <a:solidFill>
                <a:schemeClr val="bg1"/>
              </a:solidFill>
            </a:endParaRPr>
          </a:p>
        </p:txBody>
      </p:sp>
      <p:sp>
        <p:nvSpPr>
          <p:cNvPr id="48" name="文本框 47">
            <a:extLst>
              <a:ext uri="{FF2B5EF4-FFF2-40B4-BE49-F238E27FC236}">
                <a16:creationId xmlns:a16="http://schemas.microsoft.com/office/drawing/2014/main" id="{32772AAC-556C-D847-9702-A7F58A0E2729}"/>
              </a:ext>
            </a:extLst>
          </p:cNvPr>
          <p:cNvSpPr txBox="1"/>
          <p:nvPr/>
        </p:nvSpPr>
        <p:spPr>
          <a:xfrm>
            <a:off x="8255491" y="4568268"/>
            <a:ext cx="717391" cy="461665"/>
          </a:xfrm>
          <a:prstGeom prst="rect">
            <a:avLst/>
          </a:prstGeom>
          <a:solidFill>
            <a:schemeClr val="tx1"/>
          </a:solidFill>
        </p:spPr>
        <p:txBody>
          <a:bodyPr wrap="square" rtlCol="0">
            <a:spAutoFit/>
          </a:bodyPr>
          <a:lstStyle/>
          <a:p>
            <a:r>
              <a:rPr kumimoji="1" lang="en-US" altLang="zh-CN" sz="2400" b="1" dirty="0">
                <a:solidFill>
                  <a:schemeClr val="bg1"/>
                </a:solidFill>
              </a:rPr>
              <a:t>DEF</a:t>
            </a:r>
            <a:endParaRPr kumimoji="1" lang="zh-CN" altLang="en-US" sz="2400" b="1" dirty="0">
              <a:solidFill>
                <a:schemeClr val="bg1"/>
              </a:solidFill>
            </a:endParaRPr>
          </a:p>
        </p:txBody>
      </p:sp>
      <p:sp>
        <p:nvSpPr>
          <p:cNvPr id="49" name="テキスト ボックス 5">
            <a:extLst>
              <a:ext uri="{FF2B5EF4-FFF2-40B4-BE49-F238E27FC236}">
                <a16:creationId xmlns:a16="http://schemas.microsoft.com/office/drawing/2014/main" id="{C307AFA7-A63F-B940-8C38-5961363A4115}"/>
              </a:ext>
            </a:extLst>
          </p:cNvPr>
          <p:cNvSpPr txBox="1"/>
          <p:nvPr/>
        </p:nvSpPr>
        <p:spPr>
          <a:xfrm>
            <a:off x="3871992" y="4578233"/>
            <a:ext cx="2206499" cy="15696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p>
            <a:pPr>
              <a:defRPr sz="2600" b="1"/>
            </a:pPr>
            <a:r>
              <a:rPr lang="en-US" sz="2400" dirty="0">
                <a:solidFill>
                  <a:schemeClr val="bg2">
                    <a:lumMod val="10000"/>
                  </a:schemeClr>
                </a:solidFill>
              </a:rPr>
              <a:t>Similar </a:t>
            </a:r>
          </a:p>
          <a:p>
            <a:pPr>
              <a:defRPr sz="2600" b="1"/>
            </a:pPr>
            <a:r>
              <a:rPr lang="en-US" sz="2400" dirty="0">
                <a:solidFill>
                  <a:schemeClr val="bg2">
                    <a:lumMod val="10000"/>
                  </a:schemeClr>
                </a:solidFill>
              </a:rPr>
              <a:t>Characteristic</a:t>
            </a:r>
          </a:p>
          <a:p>
            <a:pPr>
              <a:defRPr sz="2600" b="1"/>
            </a:pPr>
            <a:r>
              <a:rPr lang="en-US" sz="2400" dirty="0">
                <a:solidFill>
                  <a:schemeClr val="bg2">
                    <a:lumMod val="10000"/>
                  </a:schemeClr>
                </a:solidFill>
              </a:rPr>
              <a:t>Map Cracking Pattern</a:t>
            </a:r>
            <a:endParaRPr sz="2400" dirty="0">
              <a:solidFill>
                <a:schemeClr val="bg2">
                  <a:lumMod val="10000"/>
                </a:schemeClr>
              </a:solidFill>
            </a:endParaRPr>
          </a:p>
        </p:txBody>
      </p:sp>
      <p:sp>
        <p:nvSpPr>
          <p:cNvPr id="54" name="Severe outside cracking">
            <a:extLst>
              <a:ext uri="{FF2B5EF4-FFF2-40B4-BE49-F238E27FC236}">
                <a16:creationId xmlns:a16="http://schemas.microsoft.com/office/drawing/2014/main" id="{3E62FED3-4028-8C43-9966-AC02DA56627D}"/>
              </a:ext>
            </a:extLst>
          </p:cNvPr>
          <p:cNvSpPr txBox="1"/>
          <p:nvPr/>
        </p:nvSpPr>
        <p:spPr>
          <a:xfrm>
            <a:off x="196851" y="4718795"/>
            <a:ext cx="2426954" cy="47192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000" b="1"/>
            </a:lvl1pPr>
          </a:lstStyle>
          <a:p>
            <a:pPr algn="ctr"/>
            <a:r>
              <a:rPr lang="en-US" sz="2400" dirty="0">
                <a:solidFill>
                  <a:schemeClr val="bg2">
                    <a:lumMod val="10000"/>
                  </a:schemeClr>
                </a:solidFill>
              </a:rPr>
              <a:t>Loss in Capacity</a:t>
            </a:r>
            <a:endParaRPr sz="2400" dirty="0">
              <a:solidFill>
                <a:schemeClr val="bg2">
                  <a:lumMod val="10000"/>
                </a:schemeClr>
              </a:solidFill>
            </a:endParaRPr>
          </a:p>
        </p:txBody>
      </p:sp>
      <p:sp>
        <p:nvSpPr>
          <p:cNvPr id="55" name="Right Arrow 98">
            <a:extLst>
              <a:ext uri="{FF2B5EF4-FFF2-40B4-BE49-F238E27FC236}">
                <a16:creationId xmlns:a16="http://schemas.microsoft.com/office/drawing/2014/main" id="{16A9CF75-7896-BE47-99C7-45BA54DDA012}"/>
              </a:ext>
            </a:extLst>
          </p:cNvPr>
          <p:cNvSpPr/>
          <p:nvPr/>
        </p:nvSpPr>
        <p:spPr>
          <a:xfrm rot="5400000">
            <a:off x="1316770" y="5211728"/>
            <a:ext cx="187115" cy="32067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6" name="Severe outside cracking">
            <a:extLst>
              <a:ext uri="{FF2B5EF4-FFF2-40B4-BE49-F238E27FC236}">
                <a16:creationId xmlns:a16="http://schemas.microsoft.com/office/drawing/2014/main" id="{7D42A992-4110-F34E-9159-6173271CB5D4}"/>
              </a:ext>
            </a:extLst>
          </p:cNvPr>
          <p:cNvSpPr txBox="1"/>
          <p:nvPr/>
        </p:nvSpPr>
        <p:spPr>
          <a:xfrm>
            <a:off x="196851" y="5558526"/>
            <a:ext cx="2426954" cy="47192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000" b="1"/>
            </a:lvl1pPr>
          </a:lstStyle>
          <a:p>
            <a:pPr algn="ctr"/>
            <a:r>
              <a:rPr lang="en-US" sz="2400" dirty="0">
                <a:solidFill>
                  <a:schemeClr val="bg2">
                    <a:lumMod val="10000"/>
                  </a:schemeClr>
                </a:solidFill>
              </a:rPr>
              <a:t>Safety Concern</a:t>
            </a:r>
            <a:endParaRPr sz="2400" dirty="0">
              <a:solidFill>
                <a:schemeClr val="bg2">
                  <a:lumMod val="10000"/>
                </a:schemeClr>
              </a:solidFill>
            </a:endParaRPr>
          </a:p>
        </p:txBody>
      </p:sp>
      <p:sp>
        <p:nvSpPr>
          <p:cNvPr id="57" name="Severe outside cracking">
            <a:extLst>
              <a:ext uri="{FF2B5EF4-FFF2-40B4-BE49-F238E27FC236}">
                <a16:creationId xmlns:a16="http://schemas.microsoft.com/office/drawing/2014/main" id="{506A6A18-0963-8645-A7DE-160D67C28CC6}"/>
              </a:ext>
            </a:extLst>
          </p:cNvPr>
          <p:cNvSpPr txBox="1"/>
          <p:nvPr/>
        </p:nvSpPr>
        <p:spPr>
          <a:xfrm>
            <a:off x="219170" y="3895475"/>
            <a:ext cx="2404635" cy="471924"/>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gn="l">
              <a:defRPr sz="3000" b="1"/>
            </a:lvl1pPr>
          </a:lstStyle>
          <a:p>
            <a:pPr algn="ctr"/>
            <a:r>
              <a:rPr lang="en-US" sz="2400" dirty="0">
                <a:solidFill>
                  <a:schemeClr val="bg2">
                    <a:lumMod val="10000"/>
                  </a:schemeClr>
                </a:solidFill>
              </a:rPr>
              <a:t>Cracking</a:t>
            </a:r>
          </a:p>
        </p:txBody>
      </p:sp>
      <p:sp>
        <p:nvSpPr>
          <p:cNvPr id="58" name="Right Arrow 98">
            <a:extLst>
              <a:ext uri="{FF2B5EF4-FFF2-40B4-BE49-F238E27FC236}">
                <a16:creationId xmlns:a16="http://schemas.microsoft.com/office/drawing/2014/main" id="{412187FE-748A-744A-8056-2C2F6FC8050B}"/>
              </a:ext>
            </a:extLst>
          </p:cNvPr>
          <p:cNvSpPr/>
          <p:nvPr/>
        </p:nvSpPr>
        <p:spPr>
          <a:xfrm rot="5400000">
            <a:off x="1337142" y="4386901"/>
            <a:ext cx="187115" cy="320671"/>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59" name="ASR and DEF as Two Main Reason Causing Concrete Cracking…">
            <a:extLst>
              <a:ext uri="{FF2B5EF4-FFF2-40B4-BE49-F238E27FC236}">
                <a16:creationId xmlns:a16="http://schemas.microsoft.com/office/drawing/2014/main" id="{92694B16-5A67-D94E-A58F-ED96F1538D1D}"/>
              </a:ext>
            </a:extLst>
          </p:cNvPr>
          <p:cNvSpPr txBox="1"/>
          <p:nvPr/>
        </p:nvSpPr>
        <p:spPr>
          <a:xfrm>
            <a:off x="-10885" y="6287994"/>
            <a:ext cx="8510941"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sz="2400" dirty="0">
                <a:solidFill>
                  <a:schemeClr val="bg2">
                    <a:lumMod val="10000"/>
                  </a:schemeClr>
                </a:solidFill>
              </a:rPr>
              <a:t>Two Main Reason</a:t>
            </a:r>
            <a:r>
              <a:rPr lang="en-US" sz="2400" dirty="0">
                <a:solidFill>
                  <a:schemeClr val="bg2">
                    <a:lumMod val="10000"/>
                  </a:schemeClr>
                </a:solidFill>
              </a:rPr>
              <a:t> Causing Expansion and Safety Concern </a:t>
            </a:r>
            <a:endParaRPr sz="2400" dirty="0">
              <a:solidFill>
                <a:schemeClr val="bg2">
                  <a:lumMod val="10000"/>
                </a:schemeClr>
              </a:solidFill>
            </a:endParaRPr>
          </a:p>
        </p:txBody>
      </p:sp>
      <p:sp>
        <p:nvSpPr>
          <p:cNvPr id="46" name="文本框 42">
            <a:extLst>
              <a:ext uri="{FF2B5EF4-FFF2-40B4-BE49-F238E27FC236}">
                <a16:creationId xmlns:a16="http://schemas.microsoft.com/office/drawing/2014/main" id="{33072BE3-D0D9-47E6-92BF-21CF0C5709C7}"/>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tx2"/>
                </a:solidFill>
              </a:rPr>
              <a:t>1</a:t>
            </a:r>
            <a:endParaRPr kumimoji="1" lang="zh-CN" altLang="en-US" dirty="0">
              <a:solidFill>
                <a:schemeClr val="tx2"/>
              </a:solidFill>
            </a:endParaRPr>
          </a:p>
        </p:txBody>
      </p:sp>
    </p:spTree>
    <p:extLst>
      <p:ext uri="{BB962C8B-B14F-4D97-AF65-F5344CB8AC3E}">
        <p14:creationId xmlns:p14="http://schemas.microsoft.com/office/powerpoint/2010/main" val="243972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p:bldP spid="54" grpId="0" animBg="1"/>
      <p:bldP spid="55" grpId="0" animBg="1"/>
      <p:bldP spid="56" grpId="0" animBg="1"/>
      <p:bldP spid="57" grpId="0" animBg="1"/>
      <p:bldP spid="5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230379" y="12636"/>
            <a:ext cx="7465648" cy="889307"/>
          </a:xfrm>
        </p:spPr>
        <p:txBody>
          <a:bodyPr>
            <a:normAutofit fontScale="90000"/>
          </a:bodyPr>
          <a:lstStyle/>
          <a:p>
            <a:r>
              <a:rPr lang="en-US" dirty="0"/>
              <a:t>BACKGROUND</a:t>
            </a:r>
          </a:p>
        </p:txBody>
      </p:sp>
      <p:sp>
        <p:nvSpPr>
          <p:cNvPr id="9" name="Delayed Ettringite Formation">
            <a:extLst>
              <a:ext uri="{FF2B5EF4-FFF2-40B4-BE49-F238E27FC236}">
                <a16:creationId xmlns:a16="http://schemas.microsoft.com/office/drawing/2014/main" id="{9CA24EBA-6803-44EA-B686-E1B03544A53B}"/>
              </a:ext>
            </a:extLst>
          </p:cNvPr>
          <p:cNvSpPr txBox="1"/>
          <p:nvPr/>
        </p:nvSpPr>
        <p:spPr>
          <a:xfrm>
            <a:off x="59768" y="3294234"/>
            <a:ext cx="1578365"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b="1"/>
            </a:lvl1pPr>
          </a:lstStyle>
          <a:p>
            <a:r>
              <a:rPr sz="2400" dirty="0">
                <a:solidFill>
                  <a:schemeClr val="bg2">
                    <a:lumMod val="10000"/>
                  </a:schemeClr>
                </a:solidFill>
              </a:rPr>
              <a:t>Delayed Ettringite Formation</a:t>
            </a:r>
          </a:p>
        </p:txBody>
      </p:sp>
      <p:sp>
        <p:nvSpPr>
          <p:cNvPr id="103" name="ASR and DEF as Two Main Reason Causing Concrete Cracking…">
            <a:extLst>
              <a:ext uri="{FF2B5EF4-FFF2-40B4-BE49-F238E27FC236}">
                <a16:creationId xmlns:a16="http://schemas.microsoft.com/office/drawing/2014/main" id="{5214DE6D-1693-4A9D-9B90-55AD95253422}"/>
              </a:ext>
            </a:extLst>
          </p:cNvPr>
          <p:cNvSpPr txBox="1"/>
          <p:nvPr/>
        </p:nvSpPr>
        <p:spPr>
          <a:xfrm>
            <a:off x="0" y="6287994"/>
            <a:ext cx="8500118"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sz="2400" dirty="0">
                <a:solidFill>
                  <a:schemeClr val="bg2">
                    <a:lumMod val="10000"/>
                  </a:schemeClr>
                </a:solidFill>
              </a:rPr>
              <a:t>Similar</a:t>
            </a:r>
            <a:r>
              <a:rPr lang="en-US" sz="2400" dirty="0">
                <a:solidFill>
                  <a:schemeClr val="bg2">
                    <a:lumMod val="10000"/>
                  </a:schemeClr>
                </a:solidFill>
              </a:rPr>
              <a:t> in</a:t>
            </a:r>
            <a:r>
              <a:rPr sz="2400" dirty="0">
                <a:solidFill>
                  <a:schemeClr val="bg2">
                    <a:lumMod val="10000"/>
                  </a:schemeClr>
                </a:solidFill>
              </a:rPr>
              <a:t> Cracking Pattern</a:t>
            </a:r>
            <a:r>
              <a:rPr lang="en-US" altLang="zh-CN" sz="2400" dirty="0">
                <a:solidFill>
                  <a:schemeClr val="bg2">
                    <a:lumMod val="10000"/>
                  </a:schemeClr>
                </a:solidFill>
              </a:rPr>
              <a:t> But</a:t>
            </a:r>
            <a:r>
              <a:rPr sz="2400" dirty="0">
                <a:solidFill>
                  <a:schemeClr val="bg2">
                    <a:lumMod val="10000"/>
                  </a:schemeClr>
                </a:solidFill>
              </a:rPr>
              <a:t> Different </a:t>
            </a:r>
            <a:r>
              <a:rPr lang="en-US" sz="2400" dirty="0">
                <a:solidFill>
                  <a:schemeClr val="bg2">
                    <a:lumMod val="10000"/>
                  </a:schemeClr>
                </a:solidFill>
              </a:rPr>
              <a:t>in Cracking </a:t>
            </a:r>
            <a:r>
              <a:rPr sz="2400" dirty="0">
                <a:solidFill>
                  <a:schemeClr val="bg2">
                    <a:lumMod val="10000"/>
                  </a:schemeClr>
                </a:solidFill>
              </a:rPr>
              <a:t>Mechanism</a:t>
            </a:r>
            <a:endParaRPr lang="en-US" sz="2400" dirty="0">
              <a:solidFill>
                <a:schemeClr val="bg2">
                  <a:lumMod val="10000"/>
                </a:schemeClr>
              </a:solidFill>
            </a:endParaRPr>
          </a:p>
        </p:txBody>
      </p:sp>
      <p:pic>
        <p:nvPicPr>
          <p:cNvPr id="11" name="Picture 10">
            <a:extLst>
              <a:ext uri="{FF2B5EF4-FFF2-40B4-BE49-F238E27FC236}">
                <a16:creationId xmlns:a16="http://schemas.microsoft.com/office/drawing/2014/main" id="{AC675337-3434-4C02-BAFF-74AE49D1C8F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20460" y="1131125"/>
            <a:ext cx="1546336" cy="1639488"/>
          </a:xfrm>
          <a:prstGeom prst="rect">
            <a:avLst/>
          </a:prstGeom>
        </p:spPr>
      </p:pic>
      <p:sp>
        <p:nvSpPr>
          <p:cNvPr id="27" name="テキスト ボックス 5">
            <a:extLst>
              <a:ext uri="{FF2B5EF4-FFF2-40B4-BE49-F238E27FC236}">
                <a16:creationId xmlns:a16="http://schemas.microsoft.com/office/drawing/2014/main" id="{1959486E-83C1-4AA8-9DDE-6F6745D8D732}"/>
              </a:ext>
            </a:extLst>
          </p:cNvPr>
          <p:cNvSpPr txBox="1"/>
          <p:nvPr/>
        </p:nvSpPr>
        <p:spPr>
          <a:xfrm>
            <a:off x="6611360" y="3393064"/>
            <a:ext cx="2413586" cy="1015661"/>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000" dirty="0">
                <a:solidFill>
                  <a:schemeClr val="bg2">
                    <a:lumMod val="10000"/>
                  </a:schemeClr>
                </a:solidFill>
              </a:rPr>
              <a:t>Compressive Strength</a:t>
            </a:r>
          </a:p>
          <a:p>
            <a:pPr algn="ctr"/>
            <a:r>
              <a:rPr lang="en-US" sz="2000" dirty="0">
                <a:solidFill>
                  <a:schemeClr val="bg2">
                    <a:lumMod val="10000"/>
                  </a:schemeClr>
                </a:solidFill>
              </a:rPr>
              <a:t>Decrease with</a:t>
            </a:r>
          </a:p>
          <a:p>
            <a:pPr algn="ctr"/>
            <a:r>
              <a:rPr lang="en-US" sz="2000" dirty="0">
                <a:solidFill>
                  <a:schemeClr val="bg2">
                    <a:lumMod val="10000"/>
                  </a:schemeClr>
                </a:solidFill>
              </a:rPr>
              <a:t>Increasing Expansion</a:t>
            </a:r>
            <a:endParaRPr sz="2000" dirty="0">
              <a:solidFill>
                <a:schemeClr val="bg2">
                  <a:lumMod val="10000"/>
                </a:schemeClr>
              </a:solidFill>
            </a:endParaRPr>
          </a:p>
        </p:txBody>
      </p:sp>
      <p:sp>
        <p:nvSpPr>
          <p:cNvPr id="34" name="正方形/長方形 33"/>
          <p:cNvSpPr/>
          <p:nvPr/>
        </p:nvSpPr>
        <p:spPr>
          <a:xfrm>
            <a:off x="855642" y="1116979"/>
            <a:ext cx="598087" cy="1844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1463897" y="1116979"/>
            <a:ext cx="1659467" cy="162303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1494722" y="1054615"/>
            <a:ext cx="1659467" cy="50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618493" y="1663976"/>
            <a:ext cx="2534108" cy="25341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8" name="円/楕円 37"/>
          <p:cNvSpPr/>
          <p:nvPr/>
        </p:nvSpPr>
        <p:spPr>
          <a:xfrm>
            <a:off x="1611678" y="1664629"/>
            <a:ext cx="2534108" cy="2534108"/>
          </a:xfrm>
          <a:prstGeom prst="ellips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3" name="正方形/長方形 32"/>
          <p:cNvSpPr/>
          <p:nvPr/>
        </p:nvSpPr>
        <p:spPr>
          <a:xfrm>
            <a:off x="1414153" y="2755566"/>
            <a:ext cx="2942787" cy="215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3132345" y="1102021"/>
            <a:ext cx="1161500" cy="210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11">
            <a:extLst>
              <a:ext uri="{FF2B5EF4-FFF2-40B4-BE49-F238E27FC236}">
                <a16:creationId xmlns:a16="http://schemas.microsoft.com/office/drawing/2014/main" id="{9244ED3B-92CF-4F67-A075-F324F20340CD}"/>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3228099" y="1102021"/>
            <a:ext cx="1645920" cy="1645920"/>
          </a:xfrm>
          <a:prstGeom prst="rect">
            <a:avLst/>
          </a:prstGeom>
        </p:spPr>
      </p:pic>
      <p:sp>
        <p:nvSpPr>
          <p:cNvPr id="54" name="テキスト ボックス 5">
            <a:extLst>
              <a:ext uri="{FF2B5EF4-FFF2-40B4-BE49-F238E27FC236}">
                <a16:creationId xmlns:a16="http://schemas.microsoft.com/office/drawing/2014/main" id="{3260DE6F-9D1C-4C43-8EC6-300131914F85}"/>
              </a:ext>
            </a:extLst>
          </p:cNvPr>
          <p:cNvSpPr txBox="1"/>
          <p:nvPr/>
        </p:nvSpPr>
        <p:spPr>
          <a:xfrm>
            <a:off x="3606650" y="2278420"/>
            <a:ext cx="1254945" cy="461663"/>
          </a:xfrm>
          <a:prstGeom prst="rect">
            <a:avLst/>
          </a:prstGeom>
          <a:solidFill>
            <a:srgbClr val="C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defPPr>
              <a:defRPr lang="en-US"/>
            </a:defPPr>
            <a:lvl1pPr>
              <a:defRPr sz="2400" b="1">
                <a:solidFill>
                  <a:schemeClr val="bg1"/>
                </a:solidFill>
              </a:defRPr>
            </a:lvl1pPr>
          </a:lstStyle>
          <a:p>
            <a:r>
              <a:rPr dirty="0"/>
              <a:t>ASR</a:t>
            </a:r>
            <a:r>
              <a:rPr lang="en-US" dirty="0"/>
              <a:t> GEL</a:t>
            </a:r>
            <a:endParaRPr dirty="0"/>
          </a:p>
        </p:txBody>
      </p:sp>
      <p:pic>
        <p:nvPicPr>
          <p:cNvPr id="53" name="Picture 2">
            <a:extLst>
              <a:ext uri="{FF2B5EF4-FFF2-40B4-BE49-F238E27FC236}">
                <a16:creationId xmlns:a16="http://schemas.microsoft.com/office/drawing/2014/main" id="{705302B9-00A8-4C5A-BBB3-8049454D725C}"/>
              </a:ext>
            </a:extLst>
          </p:cNvPr>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1477063" y="2933082"/>
            <a:ext cx="1646301" cy="155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descr="C:\Users\Nagai\Downloads\Study at UT\Concrete\Concrete sleepers\SEM\SEM 3D UT\6-7.01.16\6010707.BMP">
            <a:extLst>
              <a:ext uri="{FF2B5EF4-FFF2-40B4-BE49-F238E27FC236}">
                <a16:creationId xmlns:a16="http://schemas.microsoft.com/office/drawing/2014/main" id="{03E51ED5-87ED-4881-AABF-E42FB2C05F10}"/>
              </a:ext>
            </a:extLst>
          </p:cNvPr>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rightnessContrast bright="40000"/>
                    </a14:imgEffect>
                  </a14:imgLayer>
                </a14:imgProps>
              </a:ext>
              <a:ext uri="{28A0092B-C50C-407E-A947-70E740481C1C}">
                <a14:useLocalDpi xmlns:a14="http://schemas.microsoft.com/office/drawing/2010/main"/>
              </a:ext>
            </a:extLst>
          </a:blip>
          <a:srcRect/>
          <a:stretch/>
        </p:blipFill>
        <p:spPr bwMode="auto">
          <a:xfrm>
            <a:off x="3228099" y="2915359"/>
            <a:ext cx="1648318" cy="1590184"/>
          </a:xfrm>
          <a:prstGeom prst="rect">
            <a:avLst/>
          </a:prstGeom>
          <a:solidFill>
            <a:schemeClr val="tx1"/>
          </a:solidFill>
          <a:ln w="12700">
            <a:miter lim="400000"/>
          </a:ln>
          <a:extLst/>
        </p:spPr>
      </p:pic>
      <p:sp>
        <p:nvSpPr>
          <p:cNvPr id="55" name="テキスト ボックス 5">
            <a:extLst>
              <a:ext uri="{FF2B5EF4-FFF2-40B4-BE49-F238E27FC236}">
                <a16:creationId xmlns:a16="http://schemas.microsoft.com/office/drawing/2014/main" id="{A2E93B8A-2245-43D9-821A-698099EB6F7E}"/>
              </a:ext>
            </a:extLst>
          </p:cNvPr>
          <p:cNvSpPr txBox="1"/>
          <p:nvPr/>
        </p:nvSpPr>
        <p:spPr>
          <a:xfrm>
            <a:off x="3258927" y="4046039"/>
            <a:ext cx="1615093" cy="461663"/>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defPPr>
              <a:defRPr lang="en-US"/>
            </a:defPPr>
            <a:lvl1pPr>
              <a:defRPr sz="2400" b="1">
                <a:solidFill>
                  <a:schemeClr val="bg1"/>
                </a:solidFill>
              </a:defRPr>
            </a:lvl1pPr>
          </a:lstStyle>
          <a:p>
            <a:r>
              <a:rPr lang="en-US" dirty="0"/>
              <a:t>ETTRINGITE</a:t>
            </a:r>
            <a:endParaRPr dirty="0"/>
          </a:p>
        </p:txBody>
      </p:sp>
      <p:sp>
        <p:nvSpPr>
          <p:cNvPr id="59" name="Rectangle 58">
            <a:extLst>
              <a:ext uri="{FF2B5EF4-FFF2-40B4-BE49-F238E27FC236}">
                <a16:creationId xmlns:a16="http://schemas.microsoft.com/office/drawing/2014/main" id="{6DC89E5E-5B38-4FEA-8419-50974EDDE5C9}"/>
              </a:ext>
            </a:extLst>
          </p:cNvPr>
          <p:cNvSpPr/>
          <p:nvPr/>
        </p:nvSpPr>
        <p:spPr>
          <a:xfrm>
            <a:off x="1915524" y="3425591"/>
            <a:ext cx="756215" cy="7516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D1B55D81-6F89-494F-973F-805C25B8AB84}"/>
              </a:ext>
            </a:extLst>
          </p:cNvPr>
          <p:cNvSpPr/>
          <p:nvPr/>
        </p:nvSpPr>
        <p:spPr>
          <a:xfrm>
            <a:off x="1943615" y="2203406"/>
            <a:ext cx="1133452" cy="369332"/>
          </a:xfrm>
          <a:prstGeom prst="rect">
            <a:avLst/>
          </a:prstGeom>
        </p:spPr>
        <p:txBody>
          <a:bodyPr wrap="none">
            <a:spAutoFit/>
          </a:bodyPr>
          <a:lstStyle/>
          <a:p>
            <a:r>
              <a:rPr lang="en-US" altLang="zh-CN" dirty="0">
                <a:solidFill>
                  <a:schemeClr val="bg1"/>
                </a:solidFill>
              </a:rPr>
              <a:t>Aggregate</a:t>
            </a:r>
            <a:endParaRPr lang="zh-CN" altLang="en-US" dirty="0">
              <a:solidFill>
                <a:schemeClr val="bg1"/>
              </a:solidFill>
            </a:endParaRPr>
          </a:p>
        </p:txBody>
      </p:sp>
      <p:sp>
        <p:nvSpPr>
          <p:cNvPr id="40" name="矩形 39">
            <a:extLst>
              <a:ext uri="{FF2B5EF4-FFF2-40B4-BE49-F238E27FC236}">
                <a16:creationId xmlns:a16="http://schemas.microsoft.com/office/drawing/2014/main" id="{3F1C506E-BBB9-C845-B217-4A862C876F34}"/>
              </a:ext>
            </a:extLst>
          </p:cNvPr>
          <p:cNvSpPr/>
          <p:nvPr/>
        </p:nvSpPr>
        <p:spPr>
          <a:xfrm>
            <a:off x="1624479" y="1242226"/>
            <a:ext cx="686022" cy="369332"/>
          </a:xfrm>
          <a:prstGeom prst="rect">
            <a:avLst/>
          </a:prstGeom>
        </p:spPr>
        <p:txBody>
          <a:bodyPr wrap="non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42" name="矩形 41">
            <a:extLst>
              <a:ext uri="{FF2B5EF4-FFF2-40B4-BE49-F238E27FC236}">
                <a16:creationId xmlns:a16="http://schemas.microsoft.com/office/drawing/2014/main" id="{5E6EB424-8573-C44F-9DD6-039223774171}"/>
              </a:ext>
            </a:extLst>
          </p:cNvPr>
          <p:cNvSpPr/>
          <p:nvPr/>
        </p:nvSpPr>
        <p:spPr>
          <a:xfrm>
            <a:off x="1947855" y="3630546"/>
            <a:ext cx="686022" cy="369332"/>
          </a:xfrm>
          <a:prstGeom prst="rect">
            <a:avLst/>
          </a:prstGeom>
        </p:spPr>
        <p:txBody>
          <a:bodyPr wrap="non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7" name="Alkali–Silica Reaction">
            <a:extLst>
              <a:ext uri="{FF2B5EF4-FFF2-40B4-BE49-F238E27FC236}">
                <a16:creationId xmlns:a16="http://schemas.microsoft.com/office/drawing/2014/main" id="{FCC9E1CA-CAF3-489E-8C14-3E9B23A281B1}"/>
              </a:ext>
            </a:extLst>
          </p:cNvPr>
          <p:cNvSpPr txBox="1"/>
          <p:nvPr/>
        </p:nvSpPr>
        <p:spPr>
          <a:xfrm>
            <a:off x="54757" y="1640523"/>
            <a:ext cx="2514831"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lvl1pPr>
          </a:lstStyle>
          <a:p>
            <a:r>
              <a:rPr sz="2400" dirty="0">
                <a:solidFill>
                  <a:schemeClr val="bg2">
                    <a:lumMod val="10000"/>
                  </a:schemeClr>
                </a:solidFill>
              </a:rPr>
              <a:t>Alkali–</a:t>
            </a:r>
            <a:endParaRPr lang="en-US" sz="2400" dirty="0">
              <a:solidFill>
                <a:schemeClr val="bg2">
                  <a:lumMod val="10000"/>
                </a:schemeClr>
              </a:solidFill>
            </a:endParaRPr>
          </a:p>
          <a:p>
            <a:r>
              <a:rPr sz="2400" dirty="0">
                <a:solidFill>
                  <a:schemeClr val="bg2">
                    <a:lumMod val="10000"/>
                  </a:schemeClr>
                </a:solidFill>
              </a:rPr>
              <a:t>Silica </a:t>
            </a:r>
            <a:endParaRPr lang="en-US" sz="2400" dirty="0">
              <a:solidFill>
                <a:schemeClr val="bg2">
                  <a:lumMod val="10000"/>
                </a:schemeClr>
              </a:solidFill>
            </a:endParaRPr>
          </a:p>
          <a:p>
            <a:r>
              <a:rPr sz="2400" dirty="0">
                <a:solidFill>
                  <a:schemeClr val="bg2">
                    <a:lumMod val="10000"/>
                  </a:schemeClr>
                </a:solidFill>
              </a:rPr>
              <a:t>Reaction </a:t>
            </a:r>
          </a:p>
        </p:txBody>
      </p:sp>
      <p:sp>
        <p:nvSpPr>
          <p:cNvPr id="8" name="テキスト ボックス 5">
            <a:extLst>
              <a:ext uri="{FF2B5EF4-FFF2-40B4-BE49-F238E27FC236}">
                <a16:creationId xmlns:a16="http://schemas.microsoft.com/office/drawing/2014/main" id="{9886DC40-A1E1-4351-BCD5-7791F475ED88}"/>
              </a:ext>
            </a:extLst>
          </p:cNvPr>
          <p:cNvSpPr txBox="1"/>
          <p:nvPr/>
        </p:nvSpPr>
        <p:spPr>
          <a:xfrm>
            <a:off x="96387" y="1163821"/>
            <a:ext cx="761092" cy="461663"/>
          </a:xfrm>
          <a:prstGeom prst="rect">
            <a:avLst/>
          </a:prstGeom>
          <a:solidFill>
            <a:srgbClr val="C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sz="2400" dirty="0">
                <a:solidFill>
                  <a:schemeClr val="bg1"/>
                </a:solidFill>
              </a:rPr>
              <a:t>ASR</a:t>
            </a:r>
          </a:p>
        </p:txBody>
      </p:sp>
      <p:sp>
        <p:nvSpPr>
          <p:cNvPr id="43" name="文本框 42">
            <a:extLst>
              <a:ext uri="{FF2B5EF4-FFF2-40B4-BE49-F238E27FC236}">
                <a16:creationId xmlns:a16="http://schemas.microsoft.com/office/drawing/2014/main" id="{7F44C1D0-0C4A-304F-996A-43A804D2E70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tx2"/>
                </a:solidFill>
              </a:rPr>
              <a:t>2</a:t>
            </a:r>
            <a:endParaRPr kumimoji="1" lang="zh-CN" altLang="en-US" dirty="0">
              <a:solidFill>
                <a:schemeClr val="tx2"/>
              </a:solidFill>
            </a:endParaRPr>
          </a:p>
        </p:txBody>
      </p:sp>
      <p:cxnSp>
        <p:nvCxnSpPr>
          <p:cNvPr id="6" name="Straight Arrow Connector 5">
            <a:extLst>
              <a:ext uri="{FF2B5EF4-FFF2-40B4-BE49-F238E27FC236}">
                <a16:creationId xmlns:a16="http://schemas.microsoft.com/office/drawing/2014/main" id="{B4799F3F-5B5B-43E6-852C-49EFC03E6162}"/>
              </a:ext>
            </a:extLst>
          </p:cNvPr>
          <p:cNvCxnSpPr>
            <a:cxnSpLocks/>
          </p:cNvCxnSpPr>
          <p:nvPr/>
        </p:nvCxnSpPr>
        <p:spPr>
          <a:xfrm flipH="1" flipV="1">
            <a:off x="2159699" y="1778854"/>
            <a:ext cx="131166" cy="21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F886C95E-0DEB-4A5F-A6FD-2711B37072D6}"/>
              </a:ext>
            </a:extLst>
          </p:cNvPr>
          <p:cNvCxnSpPr>
            <a:cxnSpLocks/>
          </p:cNvCxnSpPr>
          <p:nvPr/>
        </p:nvCxnSpPr>
        <p:spPr>
          <a:xfrm flipH="1" flipV="1">
            <a:off x="2386619" y="1667625"/>
            <a:ext cx="92247" cy="24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3929D6D0-BFCF-4138-A5E6-1F920C0543A2}"/>
              </a:ext>
            </a:extLst>
          </p:cNvPr>
          <p:cNvCxnSpPr>
            <a:cxnSpLocks/>
          </p:cNvCxnSpPr>
          <p:nvPr/>
        </p:nvCxnSpPr>
        <p:spPr>
          <a:xfrm flipH="1" flipV="1">
            <a:off x="2620353" y="1590434"/>
            <a:ext cx="55483" cy="27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E6D54942-4E1F-486D-8408-BEBE49D6FA39}"/>
              </a:ext>
            </a:extLst>
          </p:cNvPr>
          <p:cNvCxnSpPr>
            <a:cxnSpLocks/>
          </p:cNvCxnSpPr>
          <p:nvPr/>
        </p:nvCxnSpPr>
        <p:spPr>
          <a:xfrm flipH="1" flipV="1">
            <a:off x="1957265" y="1928494"/>
            <a:ext cx="172850" cy="18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35180D33-1085-4733-AB84-7B0939F476A0}"/>
              </a:ext>
            </a:extLst>
          </p:cNvPr>
          <p:cNvCxnSpPr>
            <a:cxnSpLocks/>
          </p:cNvCxnSpPr>
          <p:nvPr/>
        </p:nvCxnSpPr>
        <p:spPr>
          <a:xfrm flipH="1" flipV="1">
            <a:off x="1780212" y="2108787"/>
            <a:ext cx="187767" cy="15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685C6D9F-9D75-4A96-962F-0F5FA1465FCA}"/>
              </a:ext>
            </a:extLst>
          </p:cNvPr>
          <p:cNvCxnSpPr>
            <a:cxnSpLocks/>
          </p:cNvCxnSpPr>
          <p:nvPr/>
        </p:nvCxnSpPr>
        <p:spPr>
          <a:xfrm flipH="1" flipV="1">
            <a:off x="1657143" y="2331051"/>
            <a:ext cx="201033" cy="10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094F990-179C-46A2-BB81-5EE9BF94D65A}"/>
              </a:ext>
            </a:extLst>
          </p:cNvPr>
          <p:cNvCxnSpPr>
            <a:cxnSpLocks/>
          </p:cNvCxnSpPr>
          <p:nvPr/>
        </p:nvCxnSpPr>
        <p:spPr>
          <a:xfrm flipH="1" flipV="1">
            <a:off x="2867712" y="1570797"/>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D8F9555-B7B4-4F02-9820-0F2752411CB1}"/>
              </a:ext>
            </a:extLst>
          </p:cNvPr>
          <p:cNvCxnSpPr>
            <a:cxnSpLocks/>
          </p:cNvCxnSpPr>
          <p:nvPr/>
        </p:nvCxnSpPr>
        <p:spPr>
          <a:xfrm flipH="1" flipV="1">
            <a:off x="3063692" y="1562249"/>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F7EF4653-6FA4-46C4-8EB6-710AD6656130}"/>
              </a:ext>
            </a:extLst>
          </p:cNvPr>
          <p:cNvCxnSpPr>
            <a:cxnSpLocks/>
          </p:cNvCxnSpPr>
          <p:nvPr/>
        </p:nvCxnSpPr>
        <p:spPr>
          <a:xfrm flipH="1" flipV="1">
            <a:off x="1546172" y="2704585"/>
            <a:ext cx="2566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9129DFC-A5EF-49A6-A221-6EE335AAC1E4}"/>
              </a:ext>
            </a:extLst>
          </p:cNvPr>
          <p:cNvCxnSpPr>
            <a:cxnSpLocks/>
          </p:cNvCxnSpPr>
          <p:nvPr/>
        </p:nvCxnSpPr>
        <p:spPr>
          <a:xfrm flipH="1" flipV="1">
            <a:off x="1581209" y="2509182"/>
            <a:ext cx="221641" cy="6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2E85430F-EFB6-4180-BBBD-81C82610E1BD}"/>
              </a:ext>
            </a:extLst>
          </p:cNvPr>
          <p:cNvGrpSpPr/>
          <p:nvPr/>
        </p:nvGrpSpPr>
        <p:grpSpPr>
          <a:xfrm>
            <a:off x="1915524" y="3189698"/>
            <a:ext cx="756215" cy="234806"/>
            <a:chOff x="1817377" y="4350701"/>
            <a:chExt cx="785743" cy="264033"/>
          </a:xfrm>
        </p:grpSpPr>
        <p:cxnSp>
          <p:nvCxnSpPr>
            <p:cNvPr id="67" name="Straight Arrow Connector 66">
              <a:extLst>
                <a:ext uri="{FF2B5EF4-FFF2-40B4-BE49-F238E27FC236}">
                  <a16:creationId xmlns:a16="http://schemas.microsoft.com/office/drawing/2014/main" id="{54E9B292-D9F5-44D4-92C0-BEB24CCCDF1A}"/>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81B0DC0C-4597-4C56-80F2-E8F328493586}"/>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8B17DC4-2E92-469D-9072-9BB69DED4537}"/>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3D5E9AC-2C12-4DE5-89CF-A8546A76D3AE}"/>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4B26F539-EB87-4820-8780-C7611F7407D7}"/>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8" name="Group 107">
            <a:extLst>
              <a:ext uri="{FF2B5EF4-FFF2-40B4-BE49-F238E27FC236}">
                <a16:creationId xmlns:a16="http://schemas.microsoft.com/office/drawing/2014/main" id="{E53B27BD-439F-41D6-A1DD-D7C32E24DA6B}"/>
              </a:ext>
            </a:extLst>
          </p:cNvPr>
          <p:cNvGrpSpPr/>
          <p:nvPr/>
        </p:nvGrpSpPr>
        <p:grpSpPr>
          <a:xfrm rot="10800000">
            <a:off x="1912758" y="4177278"/>
            <a:ext cx="756215" cy="234806"/>
            <a:chOff x="1817377" y="4350701"/>
            <a:chExt cx="785743" cy="264033"/>
          </a:xfrm>
        </p:grpSpPr>
        <p:cxnSp>
          <p:nvCxnSpPr>
            <p:cNvPr id="109" name="Straight Arrow Connector 108">
              <a:extLst>
                <a:ext uri="{FF2B5EF4-FFF2-40B4-BE49-F238E27FC236}">
                  <a16:creationId xmlns:a16="http://schemas.microsoft.com/office/drawing/2014/main" id="{F63A9B28-C739-46A8-BF9A-5854FE17E0D7}"/>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FFC41601-062C-48C5-992F-FEB03D180521}"/>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D510E70A-5490-4B1C-AB8F-F0562E40B035}"/>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Straight Arrow Connector 111">
              <a:extLst>
                <a:ext uri="{FF2B5EF4-FFF2-40B4-BE49-F238E27FC236}">
                  <a16:creationId xmlns:a16="http://schemas.microsoft.com/office/drawing/2014/main" id="{CC290A58-CA59-47E3-B968-5F83EA95EFFF}"/>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4E8563CD-BE87-4E73-921B-59E6FCA0E4F1}"/>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4" name="Group 113">
            <a:extLst>
              <a:ext uri="{FF2B5EF4-FFF2-40B4-BE49-F238E27FC236}">
                <a16:creationId xmlns:a16="http://schemas.microsoft.com/office/drawing/2014/main" id="{844695FB-2326-4A75-BA57-D84C110AC904}"/>
              </a:ext>
            </a:extLst>
          </p:cNvPr>
          <p:cNvGrpSpPr/>
          <p:nvPr/>
        </p:nvGrpSpPr>
        <p:grpSpPr>
          <a:xfrm rot="16200000">
            <a:off x="1417085" y="3688529"/>
            <a:ext cx="756215" cy="234806"/>
            <a:chOff x="1817377" y="4350701"/>
            <a:chExt cx="785743" cy="264033"/>
          </a:xfrm>
        </p:grpSpPr>
        <p:cxnSp>
          <p:nvCxnSpPr>
            <p:cNvPr id="115" name="Straight Arrow Connector 114">
              <a:extLst>
                <a:ext uri="{FF2B5EF4-FFF2-40B4-BE49-F238E27FC236}">
                  <a16:creationId xmlns:a16="http://schemas.microsoft.com/office/drawing/2014/main" id="{01C1B279-1218-48EA-B8E1-C37B5EC6A946}"/>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02598456-588D-4D47-8476-40F4627378D6}"/>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DC1754A-C050-43D0-953B-B99BAE90CD7C}"/>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09112B20-6B2D-45A9-9A14-DFF017BF6B2D}"/>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43306292-379D-415B-B128-C8FB55A347CD}"/>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A0982235-7F5B-45E9-9E02-6325E94CFD95}"/>
              </a:ext>
            </a:extLst>
          </p:cNvPr>
          <p:cNvGrpSpPr/>
          <p:nvPr/>
        </p:nvGrpSpPr>
        <p:grpSpPr>
          <a:xfrm rot="5400000">
            <a:off x="2408855" y="3682944"/>
            <a:ext cx="756215" cy="234806"/>
            <a:chOff x="1817377" y="4350701"/>
            <a:chExt cx="785743" cy="264033"/>
          </a:xfrm>
        </p:grpSpPr>
        <p:cxnSp>
          <p:nvCxnSpPr>
            <p:cNvPr id="121" name="Straight Arrow Connector 120">
              <a:extLst>
                <a:ext uri="{FF2B5EF4-FFF2-40B4-BE49-F238E27FC236}">
                  <a16:creationId xmlns:a16="http://schemas.microsoft.com/office/drawing/2014/main" id="{7E9B971F-B508-4A41-A1FC-EE47E0C93811}"/>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A041A02-13DC-44A5-8139-DD98E2FB8E1F}"/>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4E0ADAFE-00F5-40A6-9CB2-14C98F81D19D}"/>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A6FECD58-6FB0-4C82-A98A-59948F5549D5}"/>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6842AA3D-9DB3-48A0-B4E7-030445CCF732}"/>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テキスト ボックス 3">
            <a:extLst>
              <a:ext uri="{FF2B5EF4-FFF2-40B4-BE49-F238E27FC236}">
                <a16:creationId xmlns:a16="http://schemas.microsoft.com/office/drawing/2014/main" id="{431BFD78-EC31-4DB8-A059-BBF4EE198542}"/>
              </a:ext>
            </a:extLst>
          </p:cNvPr>
          <p:cNvSpPr txBox="1"/>
          <p:nvPr/>
        </p:nvSpPr>
        <p:spPr>
          <a:xfrm>
            <a:off x="98147" y="2852208"/>
            <a:ext cx="761092" cy="461663"/>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sz="2400" dirty="0">
                <a:solidFill>
                  <a:schemeClr val="bg1"/>
                </a:solidFill>
              </a:rPr>
              <a:t>DEF</a:t>
            </a:r>
          </a:p>
        </p:txBody>
      </p:sp>
      <p:grpSp>
        <p:nvGrpSpPr>
          <p:cNvPr id="75" name="Group 74">
            <a:extLst>
              <a:ext uri="{FF2B5EF4-FFF2-40B4-BE49-F238E27FC236}">
                <a16:creationId xmlns:a16="http://schemas.microsoft.com/office/drawing/2014/main" id="{5C8F38D1-4108-4220-A352-D83BA97B0B34}"/>
              </a:ext>
            </a:extLst>
          </p:cNvPr>
          <p:cNvGrpSpPr/>
          <p:nvPr/>
        </p:nvGrpSpPr>
        <p:grpSpPr>
          <a:xfrm>
            <a:off x="55562" y="5262755"/>
            <a:ext cx="2977373" cy="862330"/>
            <a:chOff x="1426986" y="4425118"/>
            <a:chExt cx="2977373" cy="862330"/>
          </a:xfrm>
        </p:grpSpPr>
        <p:pic>
          <p:nvPicPr>
            <p:cNvPr id="50" name="Picture 11">
              <a:extLst>
                <a:ext uri="{FF2B5EF4-FFF2-40B4-BE49-F238E27FC236}">
                  <a16:creationId xmlns:a16="http://schemas.microsoft.com/office/drawing/2014/main" id="{33390BB1-2377-E84C-B112-BF419238BE9C}"/>
                </a:ext>
              </a:extLst>
            </p:cNvPr>
            <p:cNvPicPr>
              <a:picLocks noChangeAspect="1"/>
            </p:cNvPicPr>
            <p:nvPr/>
          </p:nvPicPr>
          <p:blipFill rotWithShape="1">
            <a:blip r:embed="rId8">
              <a:extLst>
                <a:ext uri="{28A0092B-C50C-407E-A947-70E740481C1C}">
                  <a14:useLocalDpi xmlns:a14="http://schemas.microsoft.com/office/drawing/2010/main"/>
                </a:ext>
              </a:extLst>
            </a:blip>
            <a:srcRect l="15594" t="5188" r="12130" b="5442"/>
            <a:stretch/>
          </p:blipFill>
          <p:spPr>
            <a:xfrm rot="16200000">
              <a:off x="2484508" y="3367596"/>
              <a:ext cx="862330" cy="2977373"/>
            </a:xfrm>
            <a:prstGeom prst="rect">
              <a:avLst/>
            </a:prstGeom>
          </p:spPr>
        </p:pic>
        <p:sp>
          <p:nvSpPr>
            <p:cNvPr id="126" name="テキスト ボックス 5">
              <a:extLst>
                <a:ext uri="{FF2B5EF4-FFF2-40B4-BE49-F238E27FC236}">
                  <a16:creationId xmlns:a16="http://schemas.microsoft.com/office/drawing/2014/main" id="{651AD703-1D14-4D14-A7E3-C12035B78425}"/>
                </a:ext>
              </a:extLst>
            </p:cNvPr>
            <p:cNvSpPr txBox="1"/>
            <p:nvPr/>
          </p:nvSpPr>
          <p:spPr>
            <a:xfrm>
              <a:off x="1434700" y="4687987"/>
              <a:ext cx="761092" cy="461663"/>
            </a:xfrm>
            <a:prstGeom prst="rect">
              <a:avLst/>
            </a:prstGeom>
            <a:solidFill>
              <a:srgbClr val="C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sz="2400" dirty="0">
                  <a:solidFill>
                    <a:schemeClr val="bg1"/>
                  </a:solidFill>
                </a:rPr>
                <a:t>ASR</a:t>
              </a:r>
            </a:p>
          </p:txBody>
        </p:sp>
      </p:grpSp>
      <p:grpSp>
        <p:nvGrpSpPr>
          <p:cNvPr id="65" name="Group 64">
            <a:extLst>
              <a:ext uri="{FF2B5EF4-FFF2-40B4-BE49-F238E27FC236}">
                <a16:creationId xmlns:a16="http://schemas.microsoft.com/office/drawing/2014/main" id="{DFCB90C5-E6C7-4980-B8A5-E818520D1B24}"/>
              </a:ext>
            </a:extLst>
          </p:cNvPr>
          <p:cNvGrpSpPr/>
          <p:nvPr/>
        </p:nvGrpSpPr>
        <p:grpSpPr>
          <a:xfrm>
            <a:off x="3086760" y="5256509"/>
            <a:ext cx="2984750" cy="889307"/>
            <a:chOff x="-3028680" y="2360162"/>
            <a:chExt cx="2984750" cy="889307"/>
          </a:xfrm>
        </p:grpSpPr>
        <p:pic>
          <p:nvPicPr>
            <p:cNvPr id="52" name="Picture 6">
              <a:extLst>
                <a:ext uri="{FF2B5EF4-FFF2-40B4-BE49-F238E27FC236}">
                  <a16:creationId xmlns:a16="http://schemas.microsoft.com/office/drawing/2014/main" id="{50069ED7-A952-C940-8DEC-8A2A7C211B1B}"/>
                </a:ext>
              </a:extLst>
            </p:cNvPr>
            <p:cNvPicPr>
              <a:picLocks noChangeAspect="1"/>
            </p:cNvPicPr>
            <p:nvPr/>
          </p:nvPicPr>
          <p:blipFill rotWithShape="1">
            <a:blip r:embed="rId9">
              <a:extLst>
                <a:ext uri="{28A0092B-C50C-407E-A947-70E740481C1C}">
                  <a14:useLocalDpi xmlns:a14="http://schemas.microsoft.com/office/drawing/2010/main"/>
                </a:ext>
              </a:extLst>
            </a:blip>
            <a:srcRect l="15784" t="5469" r="15079" b="13252"/>
            <a:stretch/>
          </p:blipFill>
          <p:spPr>
            <a:xfrm>
              <a:off x="-3028680" y="2360162"/>
              <a:ext cx="2984750" cy="889307"/>
            </a:xfrm>
            <a:prstGeom prst="rect">
              <a:avLst/>
            </a:prstGeom>
          </p:spPr>
        </p:pic>
        <p:sp>
          <p:nvSpPr>
            <p:cNvPr id="127" name="テキスト ボックス 3">
              <a:extLst>
                <a:ext uri="{FF2B5EF4-FFF2-40B4-BE49-F238E27FC236}">
                  <a16:creationId xmlns:a16="http://schemas.microsoft.com/office/drawing/2014/main" id="{03FE0D87-540B-45F0-B741-651D5B1912E8}"/>
                </a:ext>
              </a:extLst>
            </p:cNvPr>
            <p:cNvSpPr txBox="1"/>
            <p:nvPr/>
          </p:nvSpPr>
          <p:spPr>
            <a:xfrm>
              <a:off x="-3028680" y="2621415"/>
              <a:ext cx="761092" cy="461663"/>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sz="2400" dirty="0">
                  <a:solidFill>
                    <a:schemeClr val="bg1"/>
                  </a:solidFill>
                </a:rPr>
                <a:t>DEF</a:t>
              </a:r>
            </a:p>
          </p:txBody>
        </p:sp>
      </p:grpSp>
      <p:sp>
        <p:nvSpPr>
          <p:cNvPr id="128" name="2. Previous Apply of 3D RBSM to Concrete Expansion Analysis">
            <a:extLst>
              <a:ext uri="{FF2B5EF4-FFF2-40B4-BE49-F238E27FC236}">
                <a16:creationId xmlns:a16="http://schemas.microsoft.com/office/drawing/2014/main" id="{D2CA18C3-C16D-453E-8E61-327815B10C78}"/>
              </a:ext>
            </a:extLst>
          </p:cNvPr>
          <p:cNvSpPr txBox="1"/>
          <p:nvPr/>
        </p:nvSpPr>
        <p:spPr>
          <a:xfrm>
            <a:off x="39200" y="4707761"/>
            <a:ext cx="6032310" cy="471924"/>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lvl1pPr>
          </a:lstStyle>
          <a:p>
            <a:r>
              <a:rPr lang="en-US" sz="2400" dirty="0">
                <a:solidFill>
                  <a:schemeClr val="bg2">
                    <a:lumMod val="10000"/>
                  </a:schemeClr>
                </a:solidFill>
              </a:rPr>
              <a:t>Similar Characteristic Map Cracking Pattern</a:t>
            </a:r>
            <a:endParaRPr sz="2400" dirty="0">
              <a:solidFill>
                <a:schemeClr val="bg2">
                  <a:lumMod val="10000"/>
                </a:schemeClr>
              </a:solidFill>
            </a:endParaRPr>
          </a:p>
        </p:txBody>
      </p:sp>
      <p:sp>
        <p:nvSpPr>
          <p:cNvPr id="130" name="TextBox 129">
            <a:extLst>
              <a:ext uri="{FF2B5EF4-FFF2-40B4-BE49-F238E27FC236}">
                <a16:creationId xmlns:a16="http://schemas.microsoft.com/office/drawing/2014/main" id="{428FEE91-E556-4AE7-9B3E-258E1D51A826}"/>
              </a:ext>
            </a:extLst>
          </p:cNvPr>
          <p:cNvSpPr txBox="1"/>
          <p:nvPr/>
        </p:nvSpPr>
        <p:spPr>
          <a:xfrm>
            <a:off x="4968249" y="1095448"/>
            <a:ext cx="4119871" cy="471924"/>
          </a:xfrm>
          <a:prstGeom prst="rect">
            <a:avLst/>
          </a:prstGeom>
          <a:solidFill>
            <a:schemeClr val="accent3"/>
          </a:solidFill>
          <a:ln w="12700" cap="flat">
            <a:noFill/>
            <a:miter lim="400000"/>
          </a:ln>
          <a:effectLst/>
        </p:spPr>
        <p:txBody>
          <a:bodyPr wrap="square" lIns="50800" tIns="50800" rIns="50800" bIns="50800" numCol="1" anchor="ctr">
            <a:spAutoFit/>
          </a:bodyPr>
          <a:lstStyle>
            <a:defPPr>
              <a:defRPr lang="en-US"/>
            </a:defPPr>
            <a:lvl1pPr>
              <a:defRPr sz="2400" b="1">
                <a:solidFill>
                  <a:schemeClr val="bg2">
                    <a:lumMod val="10000"/>
                  </a:schemeClr>
                </a:solidFill>
              </a:defRPr>
            </a:lvl1pPr>
          </a:lstStyle>
          <a:p>
            <a:r>
              <a:rPr lang="en-US" dirty="0"/>
              <a:t>Residual Compressive Strength</a:t>
            </a:r>
          </a:p>
        </p:txBody>
      </p:sp>
      <p:grpSp>
        <p:nvGrpSpPr>
          <p:cNvPr id="144" name="Group 143">
            <a:extLst>
              <a:ext uri="{FF2B5EF4-FFF2-40B4-BE49-F238E27FC236}">
                <a16:creationId xmlns:a16="http://schemas.microsoft.com/office/drawing/2014/main" id="{E947E085-7C86-44A1-9114-B92BC8FDD735}"/>
              </a:ext>
            </a:extLst>
          </p:cNvPr>
          <p:cNvGrpSpPr/>
          <p:nvPr/>
        </p:nvGrpSpPr>
        <p:grpSpPr>
          <a:xfrm>
            <a:off x="4874020" y="1588318"/>
            <a:ext cx="2528756" cy="1529944"/>
            <a:chOff x="4859907" y="3223842"/>
            <a:chExt cx="2528756" cy="1529944"/>
          </a:xfrm>
        </p:grpSpPr>
        <p:pic>
          <p:nvPicPr>
            <p:cNvPr id="23" name="Picture 22" descr="A screenshot of a cell phone&#10;&#10;Description automatically generated">
              <a:extLst>
                <a:ext uri="{FF2B5EF4-FFF2-40B4-BE49-F238E27FC236}">
                  <a16:creationId xmlns:a16="http://schemas.microsoft.com/office/drawing/2014/main" id="{1BBDE67B-764A-4445-BC57-C5A883BFBA66}"/>
                </a:ext>
              </a:extLst>
            </p:cNvPr>
            <p:cNvPicPr>
              <a:picLocks noChangeAspect="1"/>
            </p:cNvPicPr>
            <p:nvPr/>
          </p:nvPicPr>
          <p:blipFill rotWithShape="1">
            <a:blip r:embed="rId10">
              <a:extLst>
                <a:ext uri="{28A0092B-C50C-407E-A947-70E740481C1C}">
                  <a14:useLocalDpi xmlns:a14="http://schemas.microsoft.com/office/drawing/2010/main"/>
                </a:ext>
              </a:extLst>
            </a:blip>
            <a:srcRect l="11141" b="14978"/>
            <a:stretch/>
          </p:blipFill>
          <p:spPr>
            <a:xfrm>
              <a:off x="5453064" y="3347289"/>
              <a:ext cx="1661593" cy="1065572"/>
            </a:xfrm>
            <a:prstGeom prst="rect">
              <a:avLst/>
            </a:prstGeom>
          </p:spPr>
        </p:pic>
        <p:sp>
          <p:nvSpPr>
            <p:cNvPr id="131" name="TextBox 130">
              <a:extLst>
                <a:ext uri="{FF2B5EF4-FFF2-40B4-BE49-F238E27FC236}">
                  <a16:creationId xmlns:a16="http://schemas.microsoft.com/office/drawing/2014/main" id="{128C00BE-B5B3-403C-8E6B-0A7A4FCBD6B8}"/>
                </a:ext>
              </a:extLst>
            </p:cNvPr>
            <p:cNvSpPr txBox="1"/>
            <p:nvPr/>
          </p:nvSpPr>
          <p:spPr>
            <a:xfrm rot="16200000">
              <a:off x="5066946" y="3044496"/>
              <a:ext cx="461665" cy="820357"/>
            </a:xfrm>
            <a:prstGeom prst="rect">
              <a:avLst/>
            </a:prstGeom>
            <a:noFill/>
          </p:spPr>
          <p:txBody>
            <a:bodyPr vert="eaVert" wrap="square" rtlCol="0">
              <a:spAutoFit/>
            </a:bodyPr>
            <a:lstStyle/>
            <a:p>
              <a:r>
                <a:rPr lang="en-US" dirty="0">
                  <a:solidFill>
                    <a:schemeClr val="bg2">
                      <a:lumMod val="10000"/>
                    </a:schemeClr>
                  </a:solidFill>
                </a:rPr>
                <a:t>100%</a:t>
              </a:r>
            </a:p>
          </p:txBody>
        </p:sp>
        <p:sp>
          <p:nvSpPr>
            <p:cNvPr id="132" name="TextBox 131">
              <a:extLst>
                <a:ext uri="{FF2B5EF4-FFF2-40B4-BE49-F238E27FC236}">
                  <a16:creationId xmlns:a16="http://schemas.microsoft.com/office/drawing/2014/main" id="{5F89E40F-64E5-42BE-A01F-E00F7383D9C5}"/>
                </a:ext>
              </a:extLst>
            </p:cNvPr>
            <p:cNvSpPr txBox="1"/>
            <p:nvPr/>
          </p:nvSpPr>
          <p:spPr>
            <a:xfrm rot="16200000">
              <a:off x="5196139" y="3526464"/>
              <a:ext cx="461665" cy="820357"/>
            </a:xfrm>
            <a:prstGeom prst="rect">
              <a:avLst/>
            </a:prstGeom>
            <a:noFill/>
          </p:spPr>
          <p:txBody>
            <a:bodyPr vert="eaVert" wrap="square" rtlCol="0">
              <a:spAutoFit/>
            </a:bodyPr>
            <a:lstStyle/>
            <a:p>
              <a:r>
                <a:rPr lang="en-US" dirty="0">
                  <a:solidFill>
                    <a:schemeClr val="bg2">
                      <a:lumMod val="10000"/>
                    </a:schemeClr>
                  </a:solidFill>
                </a:rPr>
                <a:t>50%</a:t>
              </a:r>
            </a:p>
          </p:txBody>
        </p:sp>
        <p:sp>
          <p:nvSpPr>
            <p:cNvPr id="137" name="TextBox 136">
              <a:extLst>
                <a:ext uri="{FF2B5EF4-FFF2-40B4-BE49-F238E27FC236}">
                  <a16:creationId xmlns:a16="http://schemas.microsoft.com/office/drawing/2014/main" id="{B18278D2-D3AE-49DC-8811-5DABEEDD42A6}"/>
                </a:ext>
              </a:extLst>
            </p:cNvPr>
            <p:cNvSpPr txBox="1"/>
            <p:nvPr/>
          </p:nvSpPr>
          <p:spPr>
            <a:xfrm rot="16200000">
              <a:off x="6165546" y="4111548"/>
              <a:ext cx="461665" cy="820357"/>
            </a:xfrm>
            <a:prstGeom prst="rect">
              <a:avLst/>
            </a:prstGeom>
            <a:noFill/>
          </p:spPr>
          <p:txBody>
            <a:bodyPr vert="eaVert" wrap="square" rtlCol="0">
              <a:spAutoFit/>
            </a:bodyPr>
            <a:lstStyle/>
            <a:p>
              <a:r>
                <a:rPr lang="en-US" dirty="0">
                  <a:solidFill>
                    <a:schemeClr val="bg2">
                      <a:lumMod val="10000"/>
                    </a:schemeClr>
                  </a:solidFill>
                </a:rPr>
                <a:t>1%</a:t>
              </a:r>
            </a:p>
          </p:txBody>
        </p:sp>
        <p:sp>
          <p:nvSpPr>
            <p:cNvPr id="138" name="TextBox 137">
              <a:extLst>
                <a:ext uri="{FF2B5EF4-FFF2-40B4-BE49-F238E27FC236}">
                  <a16:creationId xmlns:a16="http://schemas.microsoft.com/office/drawing/2014/main" id="{3EFA1F20-3239-4981-B39A-E93D99C0D00B}"/>
                </a:ext>
              </a:extLst>
            </p:cNvPr>
            <p:cNvSpPr txBox="1"/>
            <p:nvPr/>
          </p:nvSpPr>
          <p:spPr>
            <a:xfrm rot="16200000">
              <a:off x="6747652" y="4112775"/>
              <a:ext cx="461665" cy="820357"/>
            </a:xfrm>
            <a:prstGeom prst="rect">
              <a:avLst/>
            </a:prstGeom>
            <a:noFill/>
          </p:spPr>
          <p:txBody>
            <a:bodyPr vert="eaVert" wrap="square" rtlCol="0">
              <a:spAutoFit/>
            </a:bodyPr>
            <a:lstStyle/>
            <a:p>
              <a:r>
                <a:rPr lang="en-US" dirty="0">
                  <a:solidFill>
                    <a:schemeClr val="bg2">
                      <a:lumMod val="10000"/>
                    </a:schemeClr>
                  </a:solidFill>
                </a:rPr>
                <a:t>2%</a:t>
              </a:r>
            </a:p>
          </p:txBody>
        </p:sp>
        <p:sp>
          <p:nvSpPr>
            <p:cNvPr id="142" name="TextBox 141">
              <a:extLst>
                <a:ext uri="{FF2B5EF4-FFF2-40B4-BE49-F238E27FC236}">
                  <a16:creationId xmlns:a16="http://schemas.microsoft.com/office/drawing/2014/main" id="{95C535D9-8F5F-48A8-A3DA-5B16A3333A6E}"/>
                </a:ext>
              </a:extLst>
            </p:cNvPr>
            <p:cNvSpPr txBox="1"/>
            <p:nvPr/>
          </p:nvSpPr>
          <p:spPr>
            <a:xfrm rot="16200000">
              <a:off x="5323451" y="3827349"/>
              <a:ext cx="461665" cy="1388754"/>
            </a:xfrm>
            <a:prstGeom prst="rect">
              <a:avLst/>
            </a:prstGeom>
            <a:noFill/>
          </p:spPr>
          <p:txBody>
            <a:bodyPr vert="eaVert" wrap="square" rtlCol="0">
              <a:spAutoFit/>
            </a:bodyPr>
            <a:lstStyle/>
            <a:p>
              <a:r>
                <a:rPr lang="en-US" dirty="0">
                  <a:solidFill>
                    <a:schemeClr val="bg2">
                      <a:lumMod val="10000"/>
                    </a:schemeClr>
                  </a:solidFill>
                </a:rPr>
                <a:t>EXPANSION</a:t>
              </a:r>
            </a:p>
          </p:txBody>
        </p:sp>
      </p:grpSp>
      <p:grpSp>
        <p:nvGrpSpPr>
          <p:cNvPr id="145" name="Group 144">
            <a:extLst>
              <a:ext uri="{FF2B5EF4-FFF2-40B4-BE49-F238E27FC236}">
                <a16:creationId xmlns:a16="http://schemas.microsoft.com/office/drawing/2014/main" id="{1BC1E0DC-774E-4473-B4AD-BB5C7F550051}"/>
              </a:ext>
            </a:extLst>
          </p:cNvPr>
          <p:cNvGrpSpPr/>
          <p:nvPr/>
        </p:nvGrpSpPr>
        <p:grpSpPr>
          <a:xfrm>
            <a:off x="6948199" y="1595501"/>
            <a:ext cx="2697579" cy="1529944"/>
            <a:chOff x="6936436" y="3223842"/>
            <a:chExt cx="2697579" cy="1529944"/>
          </a:xfrm>
        </p:grpSpPr>
        <p:sp>
          <p:nvSpPr>
            <p:cNvPr id="134" name="TextBox 133">
              <a:extLst>
                <a:ext uri="{FF2B5EF4-FFF2-40B4-BE49-F238E27FC236}">
                  <a16:creationId xmlns:a16="http://schemas.microsoft.com/office/drawing/2014/main" id="{71EC43C5-9460-41E0-B7C7-34C99CBE4037}"/>
                </a:ext>
              </a:extLst>
            </p:cNvPr>
            <p:cNvSpPr txBox="1"/>
            <p:nvPr/>
          </p:nvSpPr>
          <p:spPr>
            <a:xfrm rot="16200000">
              <a:off x="7115782" y="3044496"/>
              <a:ext cx="461665" cy="820357"/>
            </a:xfrm>
            <a:prstGeom prst="rect">
              <a:avLst/>
            </a:prstGeom>
            <a:noFill/>
          </p:spPr>
          <p:txBody>
            <a:bodyPr vert="eaVert" wrap="square" rtlCol="0">
              <a:spAutoFit/>
            </a:bodyPr>
            <a:lstStyle/>
            <a:p>
              <a:r>
                <a:rPr lang="en-US" dirty="0">
                  <a:solidFill>
                    <a:schemeClr val="bg2">
                      <a:lumMod val="10000"/>
                    </a:schemeClr>
                  </a:solidFill>
                </a:rPr>
                <a:t>100%</a:t>
              </a:r>
            </a:p>
          </p:txBody>
        </p:sp>
        <p:grpSp>
          <p:nvGrpSpPr>
            <p:cNvPr id="143" name="Group 142">
              <a:extLst>
                <a:ext uri="{FF2B5EF4-FFF2-40B4-BE49-F238E27FC236}">
                  <a16:creationId xmlns:a16="http://schemas.microsoft.com/office/drawing/2014/main" id="{81D7D6EB-6BA9-4B0E-9F0F-863B2168CFE0}"/>
                </a:ext>
              </a:extLst>
            </p:cNvPr>
            <p:cNvGrpSpPr/>
            <p:nvPr/>
          </p:nvGrpSpPr>
          <p:grpSpPr>
            <a:xfrm>
              <a:off x="7042457" y="3352779"/>
              <a:ext cx="2591558" cy="1401007"/>
              <a:chOff x="7042457" y="3352779"/>
              <a:chExt cx="2591558" cy="1401007"/>
            </a:xfrm>
          </p:grpSpPr>
          <p:pic>
            <p:nvPicPr>
              <p:cNvPr id="29" name="Picture 28">
                <a:extLst>
                  <a:ext uri="{FF2B5EF4-FFF2-40B4-BE49-F238E27FC236}">
                    <a16:creationId xmlns:a16="http://schemas.microsoft.com/office/drawing/2014/main" id="{33C4150F-AC3D-4412-82FB-F70411B9F23C}"/>
                  </a:ext>
                </a:extLst>
              </p:cNvPr>
              <p:cNvPicPr>
                <a:picLocks noChangeAspect="1"/>
              </p:cNvPicPr>
              <p:nvPr/>
            </p:nvPicPr>
            <p:blipFill rotWithShape="1">
              <a:blip r:embed="rId11">
                <a:extLst>
                  <a:ext uri="{28A0092B-C50C-407E-A947-70E740481C1C}">
                    <a14:useLocalDpi xmlns:a14="http://schemas.microsoft.com/office/drawing/2010/main"/>
                  </a:ext>
                </a:extLst>
              </a:blip>
              <a:srcRect l="12396" b="15480"/>
              <a:stretch/>
            </p:blipFill>
            <p:spPr>
              <a:xfrm>
                <a:off x="7522420" y="3352779"/>
                <a:ext cx="1589833" cy="1048558"/>
              </a:xfrm>
              <a:prstGeom prst="rect">
                <a:avLst/>
              </a:prstGeom>
            </p:spPr>
          </p:pic>
          <p:sp>
            <p:nvSpPr>
              <p:cNvPr id="135" name="TextBox 134">
                <a:extLst>
                  <a:ext uri="{FF2B5EF4-FFF2-40B4-BE49-F238E27FC236}">
                    <a16:creationId xmlns:a16="http://schemas.microsoft.com/office/drawing/2014/main" id="{948A32A4-0380-4398-B466-7875D3BDBE5D}"/>
                  </a:ext>
                </a:extLst>
              </p:cNvPr>
              <p:cNvSpPr txBox="1"/>
              <p:nvPr/>
            </p:nvSpPr>
            <p:spPr>
              <a:xfrm rot="16200000">
                <a:off x="7244975" y="3526464"/>
                <a:ext cx="461665" cy="820357"/>
              </a:xfrm>
              <a:prstGeom prst="rect">
                <a:avLst/>
              </a:prstGeom>
              <a:noFill/>
            </p:spPr>
            <p:txBody>
              <a:bodyPr vert="eaVert" wrap="square" rtlCol="0">
                <a:spAutoFit/>
              </a:bodyPr>
              <a:lstStyle/>
              <a:p>
                <a:r>
                  <a:rPr lang="en-US" dirty="0">
                    <a:solidFill>
                      <a:schemeClr val="bg2">
                        <a:lumMod val="10000"/>
                      </a:schemeClr>
                    </a:solidFill>
                  </a:rPr>
                  <a:t>50%</a:t>
                </a:r>
              </a:p>
            </p:txBody>
          </p:sp>
          <p:sp>
            <p:nvSpPr>
              <p:cNvPr id="139" name="TextBox 138">
                <a:extLst>
                  <a:ext uri="{FF2B5EF4-FFF2-40B4-BE49-F238E27FC236}">
                    <a16:creationId xmlns:a16="http://schemas.microsoft.com/office/drawing/2014/main" id="{AAE130D3-A644-4A05-BB91-717CCBB4E998}"/>
                  </a:ext>
                </a:extLst>
              </p:cNvPr>
              <p:cNvSpPr txBox="1"/>
              <p:nvPr/>
            </p:nvSpPr>
            <p:spPr>
              <a:xfrm rot="16200000">
                <a:off x="8381634" y="4112775"/>
                <a:ext cx="461665" cy="820357"/>
              </a:xfrm>
              <a:prstGeom prst="rect">
                <a:avLst/>
              </a:prstGeom>
              <a:noFill/>
            </p:spPr>
            <p:txBody>
              <a:bodyPr vert="eaVert" wrap="square" rtlCol="0">
                <a:spAutoFit/>
              </a:bodyPr>
              <a:lstStyle/>
              <a:p>
                <a:r>
                  <a:rPr lang="en-US" dirty="0">
                    <a:solidFill>
                      <a:schemeClr val="bg2">
                        <a:lumMod val="10000"/>
                      </a:schemeClr>
                    </a:solidFill>
                  </a:rPr>
                  <a:t>1%</a:t>
                </a:r>
              </a:p>
            </p:txBody>
          </p:sp>
          <p:sp>
            <p:nvSpPr>
              <p:cNvPr id="140" name="TextBox 139">
                <a:extLst>
                  <a:ext uri="{FF2B5EF4-FFF2-40B4-BE49-F238E27FC236}">
                    <a16:creationId xmlns:a16="http://schemas.microsoft.com/office/drawing/2014/main" id="{EB99BF0B-C884-453D-9A96-05AAEBE89AD2}"/>
                  </a:ext>
                </a:extLst>
              </p:cNvPr>
              <p:cNvSpPr txBox="1"/>
              <p:nvPr/>
            </p:nvSpPr>
            <p:spPr>
              <a:xfrm rot="16200000">
                <a:off x="8993004" y="4112775"/>
                <a:ext cx="461665" cy="820357"/>
              </a:xfrm>
              <a:prstGeom prst="rect">
                <a:avLst/>
              </a:prstGeom>
              <a:noFill/>
            </p:spPr>
            <p:txBody>
              <a:bodyPr vert="eaVert" wrap="square" rtlCol="0">
                <a:spAutoFit/>
              </a:bodyPr>
              <a:lstStyle/>
              <a:p>
                <a:r>
                  <a:rPr lang="en-US" dirty="0">
                    <a:solidFill>
                      <a:schemeClr val="bg2">
                        <a:lumMod val="10000"/>
                      </a:schemeClr>
                    </a:solidFill>
                  </a:rPr>
                  <a:t>2%</a:t>
                </a:r>
              </a:p>
            </p:txBody>
          </p:sp>
          <p:sp>
            <p:nvSpPr>
              <p:cNvPr id="141" name="TextBox 140">
                <a:extLst>
                  <a:ext uri="{FF2B5EF4-FFF2-40B4-BE49-F238E27FC236}">
                    <a16:creationId xmlns:a16="http://schemas.microsoft.com/office/drawing/2014/main" id="{140BD08D-0F82-4FAE-9021-578C5622D250}"/>
                  </a:ext>
                </a:extLst>
              </p:cNvPr>
              <p:cNvSpPr txBox="1"/>
              <p:nvPr/>
            </p:nvSpPr>
            <p:spPr>
              <a:xfrm rot="16200000">
                <a:off x="7506001" y="3827350"/>
                <a:ext cx="461665" cy="1388754"/>
              </a:xfrm>
              <a:prstGeom prst="rect">
                <a:avLst/>
              </a:prstGeom>
              <a:noFill/>
            </p:spPr>
            <p:txBody>
              <a:bodyPr vert="eaVert" wrap="square" rtlCol="0">
                <a:spAutoFit/>
              </a:bodyPr>
              <a:lstStyle/>
              <a:p>
                <a:r>
                  <a:rPr lang="en-US" dirty="0">
                    <a:solidFill>
                      <a:schemeClr val="bg2">
                        <a:lumMod val="10000"/>
                      </a:schemeClr>
                    </a:solidFill>
                  </a:rPr>
                  <a:t>EXPANSION</a:t>
                </a:r>
              </a:p>
            </p:txBody>
          </p:sp>
        </p:grpSp>
      </p:grpSp>
      <p:cxnSp>
        <p:nvCxnSpPr>
          <p:cNvPr id="25" name="Straight Arrow Connector 24">
            <a:extLst>
              <a:ext uri="{FF2B5EF4-FFF2-40B4-BE49-F238E27FC236}">
                <a16:creationId xmlns:a16="http://schemas.microsoft.com/office/drawing/2014/main" id="{5AFCCF99-D605-4E22-B563-00CBA31B9702}"/>
              </a:ext>
            </a:extLst>
          </p:cNvPr>
          <p:cNvCxnSpPr>
            <a:cxnSpLocks/>
          </p:cNvCxnSpPr>
          <p:nvPr/>
        </p:nvCxnSpPr>
        <p:spPr>
          <a:xfrm>
            <a:off x="5552938" y="1847323"/>
            <a:ext cx="848166" cy="47746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2B079A24-2118-4A9E-BF52-6DC78349D37C}"/>
              </a:ext>
            </a:extLst>
          </p:cNvPr>
          <p:cNvCxnSpPr>
            <a:cxnSpLocks/>
          </p:cNvCxnSpPr>
          <p:nvPr/>
        </p:nvCxnSpPr>
        <p:spPr>
          <a:xfrm>
            <a:off x="7666945" y="1841099"/>
            <a:ext cx="921337" cy="571357"/>
          </a:xfrm>
          <a:prstGeom prst="straightConnector1">
            <a:avLst/>
          </a:prstGeom>
          <a:ln w="57150">
            <a:solidFill>
              <a:schemeClr val="tx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6" name="Rectangle 145">
            <a:extLst>
              <a:ext uri="{FF2B5EF4-FFF2-40B4-BE49-F238E27FC236}">
                <a16:creationId xmlns:a16="http://schemas.microsoft.com/office/drawing/2014/main" id="{D73F2E7D-8AF6-4A67-AA31-0A03D7374BA2}"/>
              </a:ext>
            </a:extLst>
          </p:cNvPr>
          <p:cNvSpPr/>
          <p:nvPr/>
        </p:nvSpPr>
        <p:spPr>
          <a:xfrm>
            <a:off x="6030793" y="5619562"/>
            <a:ext cx="3397066" cy="646331"/>
          </a:xfrm>
          <a:prstGeom prst="rect">
            <a:avLst/>
          </a:prstGeom>
        </p:spPr>
        <p:txBody>
          <a:bodyPr wrap="square">
            <a:spAutoFit/>
          </a:bodyPr>
          <a:lstStyle/>
          <a:p>
            <a:r>
              <a:rPr lang="en-US" i="1" dirty="0">
                <a:solidFill>
                  <a:schemeClr val="bg2">
                    <a:lumMod val="50000"/>
                  </a:schemeClr>
                </a:solidFill>
              </a:rPr>
              <a:t>Specimen of DEF expanded concrete, KAWABATA et al., 2011</a:t>
            </a:r>
          </a:p>
        </p:txBody>
      </p:sp>
      <p:sp>
        <p:nvSpPr>
          <p:cNvPr id="147" name="Rectangle 146">
            <a:extLst>
              <a:ext uri="{FF2B5EF4-FFF2-40B4-BE49-F238E27FC236}">
                <a16:creationId xmlns:a16="http://schemas.microsoft.com/office/drawing/2014/main" id="{5DACBB6A-BB49-45CC-B119-8C5E3F300CA2}"/>
              </a:ext>
            </a:extLst>
          </p:cNvPr>
          <p:cNvSpPr/>
          <p:nvPr/>
        </p:nvSpPr>
        <p:spPr>
          <a:xfrm>
            <a:off x="6034032" y="4922293"/>
            <a:ext cx="3078313" cy="646331"/>
          </a:xfrm>
          <a:prstGeom prst="rect">
            <a:avLst/>
          </a:prstGeom>
        </p:spPr>
        <p:txBody>
          <a:bodyPr wrap="square">
            <a:spAutoFit/>
          </a:bodyPr>
          <a:lstStyle/>
          <a:p>
            <a:r>
              <a:rPr lang="en-US" i="1" dirty="0">
                <a:solidFill>
                  <a:schemeClr val="bg2">
                    <a:lumMod val="50000"/>
                  </a:schemeClr>
                </a:solidFill>
                <a:latin typeface="CMR10"/>
              </a:rPr>
              <a:t>Specimen of ASR expanded concrete, ALKANA, 2012</a:t>
            </a:r>
            <a:endParaRPr lang="en-US" i="1" dirty="0">
              <a:solidFill>
                <a:schemeClr val="bg2">
                  <a:lumMod val="50000"/>
                </a:schemeClr>
              </a:solidFill>
            </a:endParaRPr>
          </a:p>
        </p:txBody>
      </p:sp>
      <p:sp>
        <p:nvSpPr>
          <p:cNvPr id="148" name="TextBox 147">
            <a:extLst>
              <a:ext uri="{FF2B5EF4-FFF2-40B4-BE49-F238E27FC236}">
                <a16:creationId xmlns:a16="http://schemas.microsoft.com/office/drawing/2014/main" id="{FB128FAA-0EFE-4A55-B03E-2895625D6989}"/>
              </a:ext>
            </a:extLst>
          </p:cNvPr>
          <p:cNvSpPr txBox="1"/>
          <p:nvPr/>
        </p:nvSpPr>
        <p:spPr>
          <a:xfrm>
            <a:off x="1123905" y="5820139"/>
            <a:ext cx="1101211" cy="369332"/>
          </a:xfrm>
          <a:prstGeom prst="rect">
            <a:avLst/>
          </a:prstGeom>
          <a:noFill/>
        </p:spPr>
        <p:txBody>
          <a:bodyPr wrap="square" rtlCol="0">
            <a:spAutoFit/>
          </a:bodyPr>
          <a:lstStyle/>
          <a:p>
            <a:r>
              <a:rPr lang="en-US" dirty="0">
                <a:solidFill>
                  <a:schemeClr val="bg1"/>
                </a:solidFill>
              </a:rPr>
              <a:t>400mm</a:t>
            </a:r>
          </a:p>
        </p:txBody>
      </p:sp>
      <p:sp>
        <p:nvSpPr>
          <p:cNvPr id="149" name="TextBox 148">
            <a:extLst>
              <a:ext uri="{FF2B5EF4-FFF2-40B4-BE49-F238E27FC236}">
                <a16:creationId xmlns:a16="http://schemas.microsoft.com/office/drawing/2014/main" id="{6DC631DD-3539-4A80-ADF0-D5BFED0354AD}"/>
              </a:ext>
            </a:extLst>
          </p:cNvPr>
          <p:cNvSpPr txBox="1"/>
          <p:nvPr/>
        </p:nvSpPr>
        <p:spPr>
          <a:xfrm>
            <a:off x="2233700" y="5434053"/>
            <a:ext cx="1101211" cy="369332"/>
          </a:xfrm>
          <a:prstGeom prst="rect">
            <a:avLst/>
          </a:prstGeom>
          <a:noFill/>
        </p:spPr>
        <p:txBody>
          <a:bodyPr wrap="square" rtlCol="0">
            <a:spAutoFit/>
          </a:bodyPr>
          <a:lstStyle/>
          <a:p>
            <a:r>
              <a:rPr lang="en-US" dirty="0">
                <a:solidFill>
                  <a:schemeClr val="bg1"/>
                </a:solidFill>
              </a:rPr>
              <a:t>100mm</a:t>
            </a:r>
          </a:p>
        </p:txBody>
      </p:sp>
      <p:sp>
        <p:nvSpPr>
          <p:cNvPr id="150" name="TextBox 149">
            <a:extLst>
              <a:ext uri="{FF2B5EF4-FFF2-40B4-BE49-F238E27FC236}">
                <a16:creationId xmlns:a16="http://schemas.microsoft.com/office/drawing/2014/main" id="{E10E2593-E7F8-4911-B0C5-696638E4759D}"/>
              </a:ext>
            </a:extLst>
          </p:cNvPr>
          <p:cNvSpPr txBox="1"/>
          <p:nvPr/>
        </p:nvSpPr>
        <p:spPr>
          <a:xfrm>
            <a:off x="4210680" y="5803385"/>
            <a:ext cx="1101211" cy="369332"/>
          </a:xfrm>
          <a:prstGeom prst="rect">
            <a:avLst/>
          </a:prstGeom>
          <a:noFill/>
        </p:spPr>
        <p:txBody>
          <a:bodyPr wrap="square" rtlCol="0">
            <a:spAutoFit/>
          </a:bodyPr>
          <a:lstStyle/>
          <a:p>
            <a:r>
              <a:rPr lang="en-US" dirty="0">
                <a:solidFill>
                  <a:schemeClr val="tx2"/>
                </a:solidFill>
              </a:rPr>
              <a:t>400mm</a:t>
            </a:r>
          </a:p>
        </p:txBody>
      </p:sp>
      <p:sp>
        <p:nvSpPr>
          <p:cNvPr id="151" name="TextBox 150">
            <a:extLst>
              <a:ext uri="{FF2B5EF4-FFF2-40B4-BE49-F238E27FC236}">
                <a16:creationId xmlns:a16="http://schemas.microsoft.com/office/drawing/2014/main" id="{3B54C058-FA2E-49B8-8524-0C4F0DD87E32}"/>
              </a:ext>
            </a:extLst>
          </p:cNvPr>
          <p:cNvSpPr txBox="1"/>
          <p:nvPr/>
        </p:nvSpPr>
        <p:spPr>
          <a:xfrm>
            <a:off x="5233655" y="5472033"/>
            <a:ext cx="1101211" cy="369332"/>
          </a:xfrm>
          <a:prstGeom prst="rect">
            <a:avLst/>
          </a:prstGeom>
          <a:noFill/>
        </p:spPr>
        <p:txBody>
          <a:bodyPr wrap="square" rtlCol="0">
            <a:spAutoFit/>
          </a:bodyPr>
          <a:lstStyle/>
          <a:p>
            <a:r>
              <a:rPr lang="en-US" dirty="0">
                <a:solidFill>
                  <a:schemeClr val="tx2"/>
                </a:solidFill>
              </a:rPr>
              <a:t>100mm</a:t>
            </a:r>
          </a:p>
        </p:txBody>
      </p:sp>
      <p:sp>
        <p:nvSpPr>
          <p:cNvPr id="152" name="テキスト ボックス 5">
            <a:extLst>
              <a:ext uri="{FF2B5EF4-FFF2-40B4-BE49-F238E27FC236}">
                <a16:creationId xmlns:a16="http://schemas.microsoft.com/office/drawing/2014/main" id="{085C41CF-F147-493E-B762-A3E98BF964A1}"/>
              </a:ext>
            </a:extLst>
          </p:cNvPr>
          <p:cNvSpPr txBox="1"/>
          <p:nvPr/>
        </p:nvSpPr>
        <p:spPr>
          <a:xfrm>
            <a:off x="6208916" y="1602780"/>
            <a:ext cx="761092" cy="461663"/>
          </a:xfrm>
          <a:prstGeom prst="rect">
            <a:avLst/>
          </a:prstGeom>
          <a:solidFill>
            <a:srgbClr val="C00000"/>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sz="2400" dirty="0">
                <a:solidFill>
                  <a:schemeClr val="bg1"/>
                </a:solidFill>
              </a:rPr>
              <a:t>ASR</a:t>
            </a:r>
          </a:p>
        </p:txBody>
      </p:sp>
      <p:sp>
        <p:nvSpPr>
          <p:cNvPr id="153" name="テキスト ボックス 3">
            <a:extLst>
              <a:ext uri="{FF2B5EF4-FFF2-40B4-BE49-F238E27FC236}">
                <a16:creationId xmlns:a16="http://schemas.microsoft.com/office/drawing/2014/main" id="{7DDC498E-4E8B-41D5-9202-BAA40028334F}"/>
              </a:ext>
            </a:extLst>
          </p:cNvPr>
          <p:cNvSpPr txBox="1"/>
          <p:nvPr/>
        </p:nvSpPr>
        <p:spPr>
          <a:xfrm>
            <a:off x="8277178" y="1615029"/>
            <a:ext cx="761092" cy="461663"/>
          </a:xfrm>
          <a:prstGeom prst="rect">
            <a:avLst/>
          </a:prstGeom>
          <a:solidFill>
            <a:schemeClr val="tx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sz="2400" dirty="0">
                <a:solidFill>
                  <a:schemeClr val="bg1"/>
                </a:solidFill>
              </a:rPr>
              <a:t>DEF</a:t>
            </a:r>
          </a:p>
        </p:txBody>
      </p:sp>
      <p:sp>
        <p:nvSpPr>
          <p:cNvPr id="3" name="TextBox 2">
            <a:extLst>
              <a:ext uri="{FF2B5EF4-FFF2-40B4-BE49-F238E27FC236}">
                <a16:creationId xmlns:a16="http://schemas.microsoft.com/office/drawing/2014/main" id="{908120CD-3FD6-482D-9891-52E0147B79A9}"/>
              </a:ext>
            </a:extLst>
          </p:cNvPr>
          <p:cNvSpPr txBox="1"/>
          <p:nvPr/>
        </p:nvSpPr>
        <p:spPr>
          <a:xfrm>
            <a:off x="8480329" y="2431605"/>
            <a:ext cx="936526" cy="400110"/>
          </a:xfrm>
          <a:prstGeom prst="rect">
            <a:avLst/>
          </a:prstGeom>
          <a:noFill/>
        </p:spPr>
        <p:txBody>
          <a:bodyPr wrap="square" rtlCol="0">
            <a:spAutoFit/>
          </a:bodyPr>
          <a:lstStyle/>
          <a:p>
            <a:r>
              <a:rPr lang="en-US" sz="2000" b="1" dirty="0">
                <a:solidFill>
                  <a:schemeClr val="tx1">
                    <a:lumMod val="50000"/>
                  </a:schemeClr>
                </a:solidFill>
              </a:rPr>
              <a:t>34%</a:t>
            </a:r>
          </a:p>
        </p:txBody>
      </p:sp>
      <p:sp>
        <p:nvSpPr>
          <p:cNvPr id="99" name="TextBox 98">
            <a:extLst>
              <a:ext uri="{FF2B5EF4-FFF2-40B4-BE49-F238E27FC236}">
                <a16:creationId xmlns:a16="http://schemas.microsoft.com/office/drawing/2014/main" id="{F3A45D8F-B51C-44C5-9E99-71878F0B4D48}"/>
              </a:ext>
            </a:extLst>
          </p:cNvPr>
          <p:cNvSpPr txBox="1"/>
          <p:nvPr/>
        </p:nvSpPr>
        <p:spPr>
          <a:xfrm>
            <a:off x="6243479" y="2324888"/>
            <a:ext cx="936526" cy="400110"/>
          </a:xfrm>
          <a:prstGeom prst="rect">
            <a:avLst/>
          </a:prstGeom>
          <a:noFill/>
        </p:spPr>
        <p:txBody>
          <a:bodyPr wrap="square" rtlCol="0">
            <a:spAutoFit/>
          </a:bodyPr>
          <a:lstStyle/>
          <a:p>
            <a:r>
              <a:rPr lang="en-US" sz="2000" b="1" dirty="0">
                <a:solidFill>
                  <a:srgbClr val="C00000"/>
                </a:solidFill>
              </a:rPr>
              <a:t>41%</a:t>
            </a:r>
          </a:p>
        </p:txBody>
      </p:sp>
      <p:pic>
        <p:nvPicPr>
          <p:cNvPr id="100" name="Picture 99">
            <a:extLst>
              <a:ext uri="{FF2B5EF4-FFF2-40B4-BE49-F238E27FC236}">
                <a16:creationId xmlns:a16="http://schemas.microsoft.com/office/drawing/2014/main" id="{B46886D5-782C-49F0-97A2-ECF10E64D3B2}"/>
              </a:ext>
            </a:extLst>
          </p:cNvPr>
          <p:cNvPicPr>
            <a:picLocks noChangeAspect="1"/>
          </p:cNvPicPr>
          <p:nvPr/>
        </p:nvPicPr>
        <p:blipFill>
          <a:blip r:embed="rId12"/>
          <a:stretch>
            <a:fillRect/>
          </a:stretch>
        </p:blipFill>
        <p:spPr>
          <a:xfrm>
            <a:off x="5419818" y="3180603"/>
            <a:ext cx="1144073" cy="1332455"/>
          </a:xfrm>
          <a:prstGeom prst="rect">
            <a:avLst/>
          </a:prstGeom>
        </p:spPr>
      </p:pic>
    </p:spTree>
    <p:extLst>
      <p:ext uri="{BB962C8B-B14F-4D97-AF65-F5344CB8AC3E}">
        <p14:creationId xmlns:p14="http://schemas.microsoft.com/office/powerpoint/2010/main" val="14049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1" nodeType="withEffect">
                                  <p:stCondLst>
                                    <p:cond delay="0"/>
                                  </p:stCondLst>
                                  <p:childTnLst>
                                    <p:animMotion origin="layout" path="M 5E-6 -4.81481E-6 L -0.01024 -0.01087 " pathEditMode="relative" rAng="0" ptsTypes="AA">
                                      <p:cBhvr>
                                        <p:cTn id="6" dur="2000" fill="hold"/>
                                        <p:tgtEl>
                                          <p:spTgt spid="15"/>
                                        </p:tgtEl>
                                        <p:attrNameLst>
                                          <p:attrName>ppt_x</p:attrName>
                                          <p:attrName>ppt_y</p:attrName>
                                        </p:attrNameLst>
                                      </p:cBhvr>
                                      <p:rCtr x="-52100" y="-55600"/>
                                    </p:animMotion>
                                  </p:childTnLst>
                                </p:cTn>
                              </p:par>
                              <p:par>
                                <p:cTn id="7" presetID="49" presetClass="path" presetSubtype="0" repeatCount="indefinite" accel="50000" decel="50000" fill="hold" grpId="0" nodeType="withEffect">
                                  <p:stCondLst>
                                    <p:cond delay="0"/>
                                  </p:stCondLst>
                                  <p:childTnLst>
                                    <p:animMotion origin="layout" path="M 3.05556E-6 3.7037E-6 L 0.00781 0.0162 " pathEditMode="relative" rAng="0" ptsTypes="AA">
                                      <p:cBhvr>
                                        <p:cTn id="8" dur="2000" fill="hold"/>
                                        <p:tgtEl>
                                          <p:spTgt spid="38"/>
                                        </p:tgtEl>
                                        <p:attrNameLst>
                                          <p:attrName>ppt_x</p:attrName>
                                          <p:attrName>ppt_y</p:attrName>
                                        </p:attrNameLst>
                                      </p:cBhvr>
                                      <p:rCtr x="382" y="810"/>
                                    </p:animMotion>
                                  </p:childTnLst>
                                </p:cTn>
                              </p:par>
                              <p:par>
                                <p:cTn id="9" presetID="6" presetClass="emph" presetSubtype="0" repeatCount="indefinite" fill="hold" grpId="1" nodeType="withEffect">
                                  <p:stCondLst>
                                    <p:cond delay="0"/>
                                  </p:stCondLst>
                                  <p:childTnLst>
                                    <p:animScale>
                                      <p:cBhvr>
                                        <p:cTn id="10" dur="2000" fill="hold"/>
                                        <p:tgtEl>
                                          <p:spTgt spid="59"/>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childTnLst>
                                </p:cTn>
                              </p:par>
                              <p:par>
                                <p:cTn id="45" presetID="1" presetClass="entr" presetSubtype="0" fill="hold" nodeType="withEffect">
                                  <p:stCondLst>
                                    <p:cond delay="100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1000"/>
                                  </p:stCondLst>
                                  <p:childTnLst>
                                    <p:set>
                                      <p:cBhvr>
                                        <p:cTn id="48" dur="1" fill="hold">
                                          <p:stCondLst>
                                            <p:cond delay="0"/>
                                          </p:stCondLst>
                                        </p:cTn>
                                        <p:tgtEl>
                                          <p:spTgt spid="3"/>
                                        </p:tgtEl>
                                        <p:attrNameLst>
                                          <p:attrName>style.visibility</p:attrName>
                                        </p:attrNameLst>
                                      </p:cBhvr>
                                      <p:to>
                                        <p:strVal val="visible"/>
                                      </p:to>
                                    </p:set>
                                  </p:childTnLst>
                                </p:cTn>
                              </p:par>
                              <p:par>
                                <p:cTn id="49" presetID="1" presetClass="entr" presetSubtype="0" fill="hold" nodeType="withEffect">
                                  <p:stCondLst>
                                    <p:cond delay="100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grpId="0" nodeType="withEffect">
                                  <p:stCondLst>
                                    <p:cond delay="1000"/>
                                  </p:stCondLst>
                                  <p:childTnLst>
                                    <p:set>
                                      <p:cBhvr>
                                        <p:cTn id="52" dur="1" fill="hold">
                                          <p:stCondLst>
                                            <p:cond delay="0"/>
                                          </p:stCondLst>
                                        </p:cTn>
                                        <p:tgtEl>
                                          <p:spTgt spid="9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5" grpId="1" animBg="1"/>
      <p:bldP spid="38" grpId="0" animBg="1"/>
      <p:bldP spid="59" grpId="1" animBg="1"/>
      <p:bldP spid="128" grpId="0" animBg="1"/>
      <p:bldP spid="130" grpId="0" animBg="1"/>
      <p:bldP spid="146" grpId="0"/>
      <p:bldP spid="147" grpId="0"/>
      <p:bldP spid="148" grpId="0"/>
      <p:bldP spid="149" grpId="0"/>
      <p:bldP spid="150" grpId="0"/>
      <p:bldP spid="151" grpId="0"/>
      <p:bldP spid="152" grpId="0" animBg="1"/>
      <p:bldP spid="153" grpId="0" animBg="1"/>
      <p:bldP spid="3" grpId="0"/>
      <p:bldP spid="99" grpId="0"/>
    </p:bld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p:txBody>
          <a:bodyPr>
            <a:normAutofit/>
          </a:bodyPr>
          <a:lstStyle/>
          <a:p>
            <a:r>
              <a:rPr lang="en-US" sz="5300" dirty="0"/>
              <a:t>BACKGROUND</a:t>
            </a:r>
          </a:p>
        </p:txBody>
      </p:sp>
      <p:sp>
        <p:nvSpPr>
          <p:cNvPr id="26" name="Subtitle 2">
            <a:extLst>
              <a:ext uri="{FF2B5EF4-FFF2-40B4-BE49-F238E27FC236}">
                <a16:creationId xmlns:a16="http://schemas.microsoft.com/office/drawing/2014/main" id="{B92BDBFF-4191-477A-A94E-DA74E5E8C918}"/>
              </a:ext>
            </a:extLst>
          </p:cNvPr>
          <p:cNvSpPr>
            <a:spLocks noGrp="1"/>
          </p:cNvSpPr>
          <p:nvPr>
            <p:ph type="subTitle" idx="1"/>
          </p:nvPr>
        </p:nvSpPr>
        <p:spPr>
          <a:xfrm>
            <a:off x="320791" y="2942046"/>
            <a:ext cx="1680911" cy="2186023"/>
          </a:xfrm>
          <a:solidFill>
            <a:schemeClr val="bg2"/>
          </a:solidFill>
        </p:spPr>
        <p:txBody>
          <a:bodyPr/>
          <a:lstStyle/>
          <a:p>
            <a:r>
              <a:rPr lang="en-US" sz="1800" dirty="0">
                <a:solidFill>
                  <a:srgbClr val="05356A"/>
                </a:solidFill>
              </a:rPr>
              <a:t> </a:t>
            </a:r>
          </a:p>
        </p:txBody>
      </p:sp>
      <p:sp>
        <p:nvSpPr>
          <p:cNvPr id="19" name="Subtitle 2">
            <a:extLst>
              <a:ext uri="{FF2B5EF4-FFF2-40B4-BE49-F238E27FC236}">
                <a16:creationId xmlns:a16="http://schemas.microsoft.com/office/drawing/2014/main" id="{514BC275-BACB-41FF-A66B-2318A1909C38}"/>
              </a:ext>
            </a:extLst>
          </p:cNvPr>
          <p:cNvSpPr txBox="1">
            <a:spLocks/>
          </p:cNvSpPr>
          <p:nvPr/>
        </p:nvSpPr>
        <p:spPr>
          <a:xfrm>
            <a:off x="1451082" y="-3027188"/>
            <a:ext cx="5894205" cy="1876387"/>
          </a:xfrm>
          <a:prstGeom prst="rect">
            <a:avLst/>
          </a:prstGeom>
          <a:solidFill>
            <a:schemeClr val="bg2"/>
          </a:solidFill>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 High Curing Temperature Delayed Ettringite Formation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Ettringite Formatted after Harden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Between Mortar vs. Mortar</a:t>
            </a:r>
          </a:p>
        </p:txBody>
      </p:sp>
      <p:sp>
        <p:nvSpPr>
          <p:cNvPr id="23" name="ASR and DEF as Two Main Reason Causing Concrete Cracking…">
            <a:extLst>
              <a:ext uri="{FF2B5EF4-FFF2-40B4-BE49-F238E27FC236}">
                <a16:creationId xmlns:a16="http://schemas.microsoft.com/office/drawing/2014/main" id="{05D0CB46-AA13-4376-B000-0C7AB548249F}"/>
              </a:ext>
            </a:extLst>
          </p:cNvPr>
          <p:cNvSpPr txBox="1"/>
          <p:nvPr/>
        </p:nvSpPr>
        <p:spPr>
          <a:xfrm>
            <a:off x="0" y="6059785"/>
            <a:ext cx="9144000" cy="841256"/>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sz="2400" dirty="0"/>
              <a:t>ASR and DE</a:t>
            </a:r>
            <a:r>
              <a:rPr lang="en-US" sz="2400" dirty="0"/>
              <a:t>F, Combined with Steel Constrain and Boundary Condition,</a:t>
            </a:r>
          </a:p>
          <a:p>
            <a:pPr algn="ctr">
              <a:defRPr b="1"/>
            </a:pPr>
            <a:r>
              <a:rPr lang="en-US" sz="2400" dirty="0"/>
              <a:t>Influenced the behavior of concrete</a:t>
            </a:r>
            <a:endParaRPr sz="2400" dirty="0"/>
          </a:p>
        </p:txBody>
      </p:sp>
      <p:grpSp>
        <p:nvGrpSpPr>
          <p:cNvPr id="20" name="Group 19">
            <a:extLst>
              <a:ext uri="{FF2B5EF4-FFF2-40B4-BE49-F238E27FC236}">
                <a16:creationId xmlns:a16="http://schemas.microsoft.com/office/drawing/2014/main" id="{03A5EFC9-0AA0-482B-8773-C7DF397A664F}"/>
              </a:ext>
            </a:extLst>
          </p:cNvPr>
          <p:cNvGrpSpPr/>
          <p:nvPr/>
        </p:nvGrpSpPr>
        <p:grpSpPr>
          <a:xfrm>
            <a:off x="141826" y="940133"/>
            <a:ext cx="2697927" cy="1724364"/>
            <a:chOff x="189098" y="940131"/>
            <a:chExt cx="3597234" cy="1724364"/>
          </a:xfrm>
        </p:grpSpPr>
        <p:sp>
          <p:nvSpPr>
            <p:cNvPr id="25" name="Subtitle 2">
              <a:extLst>
                <a:ext uri="{FF2B5EF4-FFF2-40B4-BE49-F238E27FC236}">
                  <a16:creationId xmlns:a16="http://schemas.microsoft.com/office/drawing/2014/main" id="{D4DB8796-D17B-4F08-B25E-6C7ED8DC79F5}"/>
                </a:ext>
              </a:extLst>
            </p:cNvPr>
            <p:cNvSpPr txBox="1">
              <a:spLocks/>
            </p:cNvSpPr>
            <p:nvPr/>
          </p:nvSpPr>
          <p:spPr>
            <a:xfrm>
              <a:off x="411097" y="1215353"/>
              <a:ext cx="2241214" cy="1449142"/>
            </a:xfrm>
            <a:prstGeom prst="rect">
              <a:avLst/>
            </a:prstGeom>
            <a:solidFill>
              <a:schemeClr val="bg2"/>
            </a:solidFill>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a:solidFill>
                    <a:srgbClr val="05356A"/>
                  </a:solidFill>
                </a:rPr>
                <a:t> </a:t>
              </a:r>
              <a:endParaRPr lang="en-US" sz="1800" dirty="0">
                <a:solidFill>
                  <a:srgbClr val="05356A"/>
                </a:solidFill>
              </a:endParaRPr>
            </a:p>
          </p:txBody>
        </p:sp>
        <p:sp>
          <p:nvSpPr>
            <p:cNvPr id="29" name="Alkali–Silica Reaction">
              <a:extLst>
                <a:ext uri="{FF2B5EF4-FFF2-40B4-BE49-F238E27FC236}">
                  <a16:creationId xmlns:a16="http://schemas.microsoft.com/office/drawing/2014/main" id="{7C26484C-443E-4501-9A9B-572AA2EC0778}"/>
                </a:ext>
              </a:extLst>
            </p:cNvPr>
            <p:cNvSpPr txBox="1"/>
            <p:nvPr/>
          </p:nvSpPr>
          <p:spPr>
            <a:xfrm>
              <a:off x="433225" y="1738184"/>
              <a:ext cx="3353107" cy="84125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000" b="1"/>
              </a:lvl1pPr>
            </a:lstStyle>
            <a:p>
              <a:r>
                <a:rPr sz="2400" dirty="0"/>
                <a:t>Alkali–Silica Reaction </a:t>
              </a:r>
            </a:p>
          </p:txBody>
        </p:sp>
        <p:sp>
          <p:nvSpPr>
            <p:cNvPr id="30" name="テキスト ボックス 5">
              <a:extLst>
                <a:ext uri="{FF2B5EF4-FFF2-40B4-BE49-F238E27FC236}">
                  <a16:creationId xmlns:a16="http://schemas.microsoft.com/office/drawing/2014/main" id="{4EFC0E20-8AAC-4C4F-845B-5DFB0F4733F5}"/>
                </a:ext>
              </a:extLst>
            </p:cNvPr>
            <p:cNvSpPr txBox="1"/>
            <p:nvPr/>
          </p:nvSpPr>
          <p:spPr>
            <a:xfrm>
              <a:off x="189098" y="940131"/>
              <a:ext cx="1218631" cy="584773"/>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9" tIns="45719" rIns="45719" bIns="45719">
              <a:spAutoFit/>
            </a:bodyPr>
            <a:lstStyle>
              <a:lvl1pPr algn="l">
                <a:defRPr sz="4000" b="1"/>
              </a:lvl1pPr>
            </a:lstStyle>
            <a:p>
              <a:r>
                <a:rPr sz="3200" dirty="0"/>
                <a:t>ASR</a:t>
              </a:r>
            </a:p>
          </p:txBody>
        </p:sp>
      </p:grpSp>
      <p:sp>
        <p:nvSpPr>
          <p:cNvPr id="31" name="Delayed Ettringite Formation">
            <a:extLst>
              <a:ext uri="{FF2B5EF4-FFF2-40B4-BE49-F238E27FC236}">
                <a16:creationId xmlns:a16="http://schemas.microsoft.com/office/drawing/2014/main" id="{B71F14BE-0311-4394-AE5D-6B2A9CEC671A}"/>
              </a:ext>
            </a:extLst>
          </p:cNvPr>
          <p:cNvSpPr txBox="1"/>
          <p:nvPr/>
        </p:nvSpPr>
        <p:spPr>
          <a:xfrm>
            <a:off x="388045" y="3627111"/>
            <a:ext cx="1965491" cy="121058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defRPr sz="3000" b="1"/>
            </a:lvl1pPr>
          </a:lstStyle>
          <a:p>
            <a:r>
              <a:rPr sz="2400" dirty="0"/>
              <a:t>Delayed Ettringite Formation</a:t>
            </a:r>
          </a:p>
        </p:txBody>
      </p:sp>
      <p:sp>
        <p:nvSpPr>
          <p:cNvPr id="32" name="テキスト ボックス 3">
            <a:extLst>
              <a:ext uri="{FF2B5EF4-FFF2-40B4-BE49-F238E27FC236}">
                <a16:creationId xmlns:a16="http://schemas.microsoft.com/office/drawing/2014/main" id="{1B1BF37B-C25C-4079-80E1-0DA2927BD552}"/>
              </a:ext>
            </a:extLst>
          </p:cNvPr>
          <p:cNvSpPr txBox="1"/>
          <p:nvPr/>
        </p:nvSpPr>
        <p:spPr>
          <a:xfrm>
            <a:off x="196851" y="2669002"/>
            <a:ext cx="913973" cy="584773"/>
          </a:xfrm>
          <a:prstGeom prst="rect">
            <a:avLst/>
          </a:prstGeom>
          <a:solidFill>
            <a:schemeClr val="accent3"/>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sz="3200" dirty="0"/>
              <a:t>DEF</a:t>
            </a:r>
          </a:p>
        </p:txBody>
      </p:sp>
      <p:grpSp>
        <p:nvGrpSpPr>
          <p:cNvPr id="33" name="Group 32">
            <a:extLst>
              <a:ext uri="{FF2B5EF4-FFF2-40B4-BE49-F238E27FC236}">
                <a16:creationId xmlns:a16="http://schemas.microsoft.com/office/drawing/2014/main" id="{07A6ECE9-B090-4E2E-9AAE-71FC5D060A04}"/>
              </a:ext>
            </a:extLst>
          </p:cNvPr>
          <p:cNvGrpSpPr/>
          <p:nvPr/>
        </p:nvGrpSpPr>
        <p:grpSpPr>
          <a:xfrm>
            <a:off x="308324" y="5262421"/>
            <a:ext cx="8704523" cy="718145"/>
            <a:chOff x="-492932" y="8540856"/>
            <a:chExt cx="11606029" cy="718146"/>
          </a:xfrm>
        </p:grpSpPr>
        <p:grpSp>
          <p:nvGrpSpPr>
            <p:cNvPr id="34" name="成组">
              <a:extLst>
                <a:ext uri="{FF2B5EF4-FFF2-40B4-BE49-F238E27FC236}">
                  <a16:creationId xmlns:a16="http://schemas.microsoft.com/office/drawing/2014/main" id="{60562AB3-061E-4B3E-AB1E-46759C00AF03}"/>
                </a:ext>
              </a:extLst>
            </p:cNvPr>
            <p:cNvGrpSpPr/>
            <p:nvPr/>
          </p:nvGrpSpPr>
          <p:grpSpPr>
            <a:xfrm>
              <a:off x="-492932" y="8565001"/>
              <a:ext cx="8591366" cy="669855"/>
              <a:chOff x="-2" y="0"/>
              <a:chExt cx="8591365" cy="1099023"/>
            </a:xfrm>
          </p:grpSpPr>
          <p:grpSp>
            <p:nvGrpSpPr>
              <p:cNvPr id="40" name="成组">
                <a:extLst>
                  <a:ext uri="{FF2B5EF4-FFF2-40B4-BE49-F238E27FC236}">
                    <a16:creationId xmlns:a16="http://schemas.microsoft.com/office/drawing/2014/main" id="{F9E055AE-12FF-47C3-8992-2150BF78573A}"/>
                  </a:ext>
                </a:extLst>
              </p:cNvPr>
              <p:cNvGrpSpPr/>
              <p:nvPr/>
            </p:nvGrpSpPr>
            <p:grpSpPr>
              <a:xfrm>
                <a:off x="-2" y="3904"/>
                <a:ext cx="3399026" cy="1078497"/>
                <a:chOff x="-2" y="-2"/>
                <a:chExt cx="3399025" cy="1078495"/>
              </a:xfrm>
            </p:grpSpPr>
            <p:grpSp>
              <p:nvGrpSpPr>
                <p:cNvPr id="49" name="DEF">
                  <a:extLst>
                    <a:ext uri="{FF2B5EF4-FFF2-40B4-BE49-F238E27FC236}">
                      <a16:creationId xmlns:a16="http://schemas.microsoft.com/office/drawing/2014/main" id="{90907D03-DD30-4128-89F0-6EA6E5A6D3D5}"/>
                    </a:ext>
                  </a:extLst>
                </p:cNvPr>
                <p:cNvGrpSpPr/>
                <p:nvPr/>
              </p:nvGrpSpPr>
              <p:grpSpPr>
                <a:xfrm>
                  <a:off x="-2" y="-2"/>
                  <a:ext cx="1435510" cy="1078495"/>
                  <a:chOff x="-1" y="-1"/>
                  <a:chExt cx="1435509" cy="1078494"/>
                </a:xfrm>
              </p:grpSpPr>
              <p:sp>
                <p:nvSpPr>
                  <p:cNvPr id="54" name="矩形">
                    <a:extLst>
                      <a:ext uri="{FF2B5EF4-FFF2-40B4-BE49-F238E27FC236}">
                        <a16:creationId xmlns:a16="http://schemas.microsoft.com/office/drawing/2014/main" id="{C02B605C-6251-473E-BD1C-A550860A0564}"/>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endParaRPr b="1">
                      <a:latin typeface="Helvetica Neue Medium"/>
                    </a:endParaRPr>
                  </a:p>
                </p:txBody>
              </p:sp>
              <p:sp>
                <p:nvSpPr>
                  <p:cNvPr id="55" name="DEF">
                    <a:extLst>
                      <a:ext uri="{FF2B5EF4-FFF2-40B4-BE49-F238E27FC236}">
                        <a16:creationId xmlns:a16="http://schemas.microsoft.com/office/drawing/2014/main" id="{6532166A-E581-421E-9DC5-242B44CBFE17}"/>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t>ASR</a:t>
                    </a:r>
                    <a:endParaRPr sz="1800" b="1" dirty="0"/>
                  </a:p>
                </p:txBody>
              </p:sp>
            </p:grpSp>
            <p:grpSp>
              <p:nvGrpSpPr>
                <p:cNvPr id="50" name="ASR">
                  <a:extLst>
                    <a:ext uri="{FF2B5EF4-FFF2-40B4-BE49-F238E27FC236}">
                      <a16:creationId xmlns:a16="http://schemas.microsoft.com/office/drawing/2014/main" id="{14DE7BC4-59B2-4937-8E8A-D381C9292316}"/>
                    </a:ext>
                  </a:extLst>
                </p:cNvPr>
                <p:cNvGrpSpPr/>
                <p:nvPr/>
              </p:nvGrpSpPr>
              <p:grpSpPr>
                <a:xfrm>
                  <a:off x="1963513" y="-2"/>
                  <a:ext cx="1435510" cy="1078495"/>
                  <a:chOff x="-1" y="-1"/>
                  <a:chExt cx="1435509" cy="1078494"/>
                </a:xfrm>
              </p:grpSpPr>
              <p:sp>
                <p:nvSpPr>
                  <p:cNvPr id="52" name="矩形">
                    <a:extLst>
                      <a:ext uri="{FF2B5EF4-FFF2-40B4-BE49-F238E27FC236}">
                        <a16:creationId xmlns:a16="http://schemas.microsoft.com/office/drawing/2014/main" id="{D04520AD-EDA9-4053-B031-7E158B437DEA}"/>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53" name="ASR">
                    <a:extLst>
                      <a:ext uri="{FF2B5EF4-FFF2-40B4-BE49-F238E27FC236}">
                        <a16:creationId xmlns:a16="http://schemas.microsoft.com/office/drawing/2014/main" id="{F4317305-6ABA-4420-BBD9-CFD89B3A37F8}"/>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t>DEF</a:t>
                    </a:r>
                    <a:endParaRPr sz="1800" b="1" dirty="0"/>
                  </a:p>
                </p:txBody>
              </p:sp>
            </p:grpSp>
            <p:sp>
              <p:nvSpPr>
                <p:cNvPr id="51" name="+">
                  <a:extLst>
                    <a:ext uri="{FF2B5EF4-FFF2-40B4-BE49-F238E27FC236}">
                      <a16:creationId xmlns:a16="http://schemas.microsoft.com/office/drawing/2014/main" id="{34322192-7A38-4F2E-9D5D-873F756ACBEF}"/>
                    </a:ext>
                  </a:extLst>
                </p:cNvPr>
                <p:cNvSpPr txBox="1"/>
                <p:nvPr/>
              </p:nvSpPr>
              <p:spPr>
                <a:xfrm>
                  <a:off x="1566823" y="227852"/>
                  <a:ext cx="265379" cy="62279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grpSp>
          <p:grpSp>
            <p:nvGrpSpPr>
              <p:cNvPr id="41" name="Steel Constrain">
                <a:extLst>
                  <a:ext uri="{FF2B5EF4-FFF2-40B4-BE49-F238E27FC236}">
                    <a16:creationId xmlns:a16="http://schemas.microsoft.com/office/drawing/2014/main" id="{FEA55E91-F8AF-4EF5-89C8-1536BB5D9CD9}"/>
                  </a:ext>
                </a:extLst>
              </p:cNvPr>
              <p:cNvGrpSpPr/>
              <p:nvPr/>
            </p:nvGrpSpPr>
            <p:grpSpPr>
              <a:xfrm>
                <a:off x="3892278" y="10879"/>
                <a:ext cx="1975392" cy="1077260"/>
                <a:chOff x="-1" y="-5742"/>
                <a:chExt cx="1975391" cy="1077259"/>
              </a:xfrm>
            </p:grpSpPr>
            <p:sp>
              <p:nvSpPr>
                <p:cNvPr id="47" name="矩形">
                  <a:extLst>
                    <a:ext uri="{FF2B5EF4-FFF2-40B4-BE49-F238E27FC236}">
                      <a16:creationId xmlns:a16="http://schemas.microsoft.com/office/drawing/2014/main" id="{E5C13E29-5E39-4AFC-AFB6-6CADC2AC723E}"/>
                    </a:ext>
                  </a:extLst>
                </p:cNvPr>
                <p:cNvSpPr/>
                <p:nvPr/>
              </p:nvSpPr>
              <p:spPr>
                <a:xfrm>
                  <a:off x="-1" y="-1"/>
                  <a:ext cx="1975391" cy="1065779"/>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48" name="Steel Constrain">
                  <a:extLst>
                    <a:ext uri="{FF2B5EF4-FFF2-40B4-BE49-F238E27FC236}">
                      <a16:creationId xmlns:a16="http://schemas.microsoft.com/office/drawing/2014/main" id="{9959490C-A5D1-46C7-9EBC-D27992C450CD}"/>
                    </a:ext>
                  </a:extLst>
                </p:cNvPr>
                <p:cNvSpPr txBox="1"/>
                <p:nvPr/>
              </p:nvSpPr>
              <p:spPr>
                <a:xfrm>
                  <a:off x="-1" y="-5742"/>
                  <a:ext cx="1975391" cy="10772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dirty="0"/>
                    <a:t>Steel Constrain</a:t>
                  </a:r>
                </a:p>
              </p:txBody>
            </p:sp>
          </p:grpSp>
          <p:grpSp>
            <p:nvGrpSpPr>
              <p:cNvPr id="42" name="Boundary Condition">
                <a:extLst>
                  <a:ext uri="{FF2B5EF4-FFF2-40B4-BE49-F238E27FC236}">
                    <a16:creationId xmlns:a16="http://schemas.microsoft.com/office/drawing/2014/main" id="{EE1E2F8F-A3D8-4CCA-863E-E07A83494CD0}"/>
                  </a:ext>
                </a:extLst>
              </p:cNvPr>
              <p:cNvGrpSpPr/>
              <p:nvPr/>
            </p:nvGrpSpPr>
            <p:grpSpPr>
              <a:xfrm>
                <a:off x="6483885" y="0"/>
                <a:ext cx="2107478" cy="1099023"/>
                <a:chOff x="0" y="0"/>
                <a:chExt cx="2107476" cy="1099021"/>
              </a:xfrm>
            </p:grpSpPr>
            <p:sp>
              <p:nvSpPr>
                <p:cNvPr id="45" name="矩形">
                  <a:extLst>
                    <a:ext uri="{FF2B5EF4-FFF2-40B4-BE49-F238E27FC236}">
                      <a16:creationId xmlns:a16="http://schemas.microsoft.com/office/drawing/2014/main" id="{C0ED1FF0-022D-450A-9268-6CF362108B58}"/>
                    </a:ext>
                  </a:extLst>
                </p:cNvPr>
                <p:cNvSpPr/>
                <p:nvPr/>
              </p:nvSpPr>
              <p:spPr>
                <a:xfrm>
                  <a:off x="0" y="0"/>
                  <a:ext cx="2107476" cy="1099021"/>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46" name="Boundary Condition">
                  <a:extLst>
                    <a:ext uri="{FF2B5EF4-FFF2-40B4-BE49-F238E27FC236}">
                      <a16:creationId xmlns:a16="http://schemas.microsoft.com/office/drawing/2014/main" id="{E0C0F32E-272E-4AD4-AF66-B3497D25CAE4}"/>
                    </a:ext>
                  </a:extLst>
                </p:cNvPr>
                <p:cNvSpPr txBox="1"/>
                <p:nvPr/>
              </p:nvSpPr>
              <p:spPr>
                <a:xfrm>
                  <a:off x="0" y="10882"/>
                  <a:ext cx="2107476" cy="1077258"/>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a:t>Boundary Condition</a:t>
                  </a:r>
                </a:p>
              </p:txBody>
            </p:sp>
          </p:grpSp>
          <p:sp>
            <p:nvSpPr>
              <p:cNvPr id="43" name="+">
                <a:extLst>
                  <a:ext uri="{FF2B5EF4-FFF2-40B4-BE49-F238E27FC236}">
                    <a16:creationId xmlns:a16="http://schemas.microsoft.com/office/drawing/2014/main" id="{08575D3B-D308-4396-9D38-1FE4AB3E7011}"/>
                  </a:ext>
                </a:extLst>
              </p:cNvPr>
              <p:cNvSpPr txBox="1"/>
              <p:nvPr/>
            </p:nvSpPr>
            <p:spPr>
              <a:xfrm>
                <a:off x="5975312" y="238115"/>
                <a:ext cx="400931" cy="622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sp>
            <p:nvSpPr>
              <p:cNvPr id="44" name="+">
                <a:extLst>
                  <a:ext uri="{FF2B5EF4-FFF2-40B4-BE49-F238E27FC236}">
                    <a16:creationId xmlns:a16="http://schemas.microsoft.com/office/drawing/2014/main" id="{E468E361-16C8-4EBD-B1EF-8A25C86146BA}"/>
                  </a:ext>
                </a:extLst>
              </p:cNvPr>
              <p:cNvSpPr txBox="1"/>
              <p:nvPr/>
            </p:nvSpPr>
            <p:spPr>
              <a:xfrm>
                <a:off x="3458808" y="238115"/>
                <a:ext cx="400931" cy="622791"/>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grpSp>
        <p:grpSp>
          <p:nvGrpSpPr>
            <p:cNvPr id="35" name="成组">
              <a:extLst>
                <a:ext uri="{FF2B5EF4-FFF2-40B4-BE49-F238E27FC236}">
                  <a16:creationId xmlns:a16="http://schemas.microsoft.com/office/drawing/2014/main" id="{59E5FCDF-E89F-40DA-83B4-E205D0A62629}"/>
                </a:ext>
              </a:extLst>
            </p:cNvPr>
            <p:cNvGrpSpPr/>
            <p:nvPr/>
          </p:nvGrpSpPr>
          <p:grpSpPr>
            <a:xfrm>
              <a:off x="8264587" y="8540856"/>
              <a:ext cx="2848510" cy="718146"/>
              <a:chOff x="0" y="-39615"/>
              <a:chExt cx="2848508" cy="1178252"/>
            </a:xfrm>
          </p:grpSpPr>
          <p:grpSp>
            <p:nvGrpSpPr>
              <p:cNvPr id="36" name="Structural…">
                <a:extLst>
                  <a:ext uri="{FF2B5EF4-FFF2-40B4-BE49-F238E27FC236}">
                    <a16:creationId xmlns:a16="http://schemas.microsoft.com/office/drawing/2014/main" id="{02444325-FFDA-46D5-AEB9-1930679F90CE}"/>
                  </a:ext>
                </a:extLst>
              </p:cNvPr>
              <p:cNvGrpSpPr/>
              <p:nvPr/>
            </p:nvGrpSpPr>
            <p:grpSpPr>
              <a:xfrm>
                <a:off x="741029" y="-39615"/>
                <a:ext cx="2107479" cy="1178252"/>
                <a:chOff x="0" y="-39615"/>
                <a:chExt cx="2107477" cy="1178250"/>
              </a:xfrm>
            </p:grpSpPr>
            <p:sp>
              <p:nvSpPr>
                <p:cNvPr id="38" name="矩形">
                  <a:extLst>
                    <a:ext uri="{FF2B5EF4-FFF2-40B4-BE49-F238E27FC236}">
                      <a16:creationId xmlns:a16="http://schemas.microsoft.com/office/drawing/2014/main" id="{8492DB5C-0E18-4E89-A4DC-D96763324D94}"/>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39" name="Structural…">
                  <a:extLst>
                    <a:ext uri="{FF2B5EF4-FFF2-40B4-BE49-F238E27FC236}">
                      <a16:creationId xmlns:a16="http://schemas.microsoft.com/office/drawing/2014/main" id="{88C75D54-AAB3-4C81-BDC7-A0948991A486}"/>
                    </a:ext>
                  </a:extLst>
                </p:cNvPr>
                <p:cNvSpPr txBox="1"/>
                <p:nvPr/>
              </p:nvSpPr>
              <p:spPr>
                <a:xfrm>
                  <a:off x="0" y="-39615"/>
                  <a:ext cx="2107477" cy="117825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sz="3000" b="1"/>
                  </a:pPr>
                  <a:r>
                    <a:rPr sz="2000" b="1" dirty="0"/>
                    <a:t>Structural</a:t>
                  </a:r>
                </a:p>
                <a:p>
                  <a:pPr algn="ctr">
                    <a:defRPr sz="3000" b="1"/>
                  </a:pPr>
                  <a:r>
                    <a:rPr sz="2000" b="1" dirty="0"/>
                    <a:t>Behavior</a:t>
                  </a:r>
                </a:p>
              </p:txBody>
            </p:sp>
          </p:grpSp>
          <p:sp>
            <p:nvSpPr>
              <p:cNvPr id="37" name="线条">
                <a:extLst>
                  <a:ext uri="{FF2B5EF4-FFF2-40B4-BE49-F238E27FC236}">
                    <a16:creationId xmlns:a16="http://schemas.microsoft.com/office/drawing/2014/main" id="{B6B2DF8B-6594-47DB-81F8-1583C10AA06B}"/>
                  </a:ext>
                </a:extLst>
              </p:cNvPr>
              <p:cNvSpPr/>
              <p:nvPr/>
            </p:nvSpPr>
            <p:spPr>
              <a:xfrm>
                <a:off x="0" y="549509"/>
                <a:ext cx="596777" cy="2"/>
              </a:xfrm>
              <a:prstGeom prst="line">
                <a:avLst/>
              </a:prstGeom>
              <a:noFill/>
              <a:ln w="25400" cap="flat">
                <a:solidFill>
                  <a:srgbClr val="000000"/>
                </a:solidFill>
                <a:prstDash val="solid"/>
                <a:miter lim="400000"/>
                <a:tailEnd type="triangle" w="med" len="med"/>
              </a:ln>
              <a:effectLst/>
            </p:spPr>
            <p:txBody>
              <a:bodyPr wrap="square" lIns="45719" tIns="45719" rIns="45719" bIns="45719" numCol="1" anchor="t">
                <a:noAutofit/>
              </a:bodyPr>
              <a:lstStyle/>
              <a:p>
                <a:endParaRPr b="1"/>
              </a:p>
            </p:txBody>
          </p:sp>
        </p:grpSp>
      </p:grpSp>
      <p:sp>
        <p:nvSpPr>
          <p:cNvPr id="56" name="Content Placeholder 2">
            <a:extLst>
              <a:ext uri="{FF2B5EF4-FFF2-40B4-BE49-F238E27FC236}">
                <a16:creationId xmlns:a16="http://schemas.microsoft.com/office/drawing/2014/main" id="{780B44C0-3F61-4D02-BB98-0EE093AA6229}"/>
              </a:ext>
            </a:extLst>
          </p:cNvPr>
          <p:cNvSpPr txBox="1">
            <a:spLocks/>
          </p:cNvSpPr>
          <p:nvPr/>
        </p:nvSpPr>
        <p:spPr>
          <a:xfrm>
            <a:off x="2300872" y="2872962"/>
            <a:ext cx="6629400" cy="22776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lvl="1"/>
            <a:r>
              <a:rPr lang="en-GB" sz="1800" dirty="0"/>
              <a:t>                                  </a:t>
            </a:r>
          </a:p>
          <a:p>
            <a:pPr lvl="1"/>
            <a:r>
              <a:rPr lang="en-GB" sz="1800" dirty="0"/>
              <a:t>                                                                                 </a:t>
            </a:r>
          </a:p>
          <a:p>
            <a:pPr lvl="1"/>
            <a:endParaRPr lang="en-GB" sz="1800" dirty="0"/>
          </a:p>
          <a:p>
            <a:pPr lvl="1"/>
            <a:endParaRPr lang="en-GB" sz="1800" dirty="0"/>
          </a:p>
          <a:p>
            <a:pPr lvl="1"/>
            <a:endParaRPr lang="en-GB" sz="1800" dirty="0"/>
          </a:p>
          <a:p>
            <a:pPr lvl="1"/>
            <a:endParaRPr lang="en-GB" sz="1800" dirty="0"/>
          </a:p>
          <a:p>
            <a:pPr lvl="1"/>
            <a:endParaRPr lang="en-GB" sz="1800" dirty="0"/>
          </a:p>
          <a:p>
            <a:endParaRPr lang="en-GB" sz="1800" dirty="0"/>
          </a:p>
          <a:p>
            <a:pPr lvl="1"/>
            <a:endParaRPr lang="en-US" sz="1800" dirty="0">
              <a:solidFill>
                <a:schemeClr val="accent1">
                  <a:lumMod val="20000"/>
                  <a:lumOff val="80000"/>
                </a:schemeClr>
              </a:solidFill>
            </a:endParaRPr>
          </a:p>
        </p:txBody>
      </p:sp>
      <p:grpSp>
        <p:nvGrpSpPr>
          <p:cNvPr id="28" name="Group 27">
            <a:extLst>
              <a:ext uri="{FF2B5EF4-FFF2-40B4-BE49-F238E27FC236}">
                <a16:creationId xmlns:a16="http://schemas.microsoft.com/office/drawing/2014/main" id="{BA7FD9C7-849E-4CA5-83B7-07714915DF19}"/>
              </a:ext>
            </a:extLst>
          </p:cNvPr>
          <p:cNvGrpSpPr/>
          <p:nvPr/>
        </p:nvGrpSpPr>
        <p:grpSpPr>
          <a:xfrm>
            <a:off x="2120934" y="3931425"/>
            <a:ext cx="6927057" cy="1196643"/>
            <a:chOff x="2827908" y="3931423"/>
            <a:chExt cx="9236076" cy="1196642"/>
          </a:xfrm>
        </p:grpSpPr>
        <p:sp>
          <p:nvSpPr>
            <p:cNvPr id="63" name="TextBox 62">
              <a:extLst>
                <a:ext uri="{FF2B5EF4-FFF2-40B4-BE49-F238E27FC236}">
                  <a16:creationId xmlns:a16="http://schemas.microsoft.com/office/drawing/2014/main" id="{03191617-293D-46C8-B612-4458B32EACC9}"/>
                </a:ext>
              </a:extLst>
            </p:cNvPr>
            <p:cNvSpPr txBox="1"/>
            <p:nvPr/>
          </p:nvSpPr>
          <p:spPr>
            <a:xfrm>
              <a:off x="4469933" y="4294817"/>
              <a:ext cx="1449596" cy="369332"/>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800" dirty="0"/>
                <a:t>Concrete</a:t>
              </a:r>
              <a:endParaRPr lang="en-US" sz="1800" dirty="0"/>
            </a:p>
          </p:txBody>
        </p:sp>
        <p:sp>
          <p:nvSpPr>
            <p:cNvPr id="64" name="TextBox 63">
              <a:extLst>
                <a:ext uri="{FF2B5EF4-FFF2-40B4-BE49-F238E27FC236}">
                  <a16:creationId xmlns:a16="http://schemas.microsoft.com/office/drawing/2014/main" id="{4D6B8455-067F-4428-A000-0E8DDF0E5A0A}"/>
                </a:ext>
              </a:extLst>
            </p:cNvPr>
            <p:cNvSpPr txBox="1"/>
            <p:nvPr/>
          </p:nvSpPr>
          <p:spPr>
            <a:xfrm>
              <a:off x="10178557" y="4191407"/>
              <a:ext cx="1867083" cy="584775"/>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600" b="1" dirty="0"/>
                <a:t>Reformation of Ettringite</a:t>
              </a:r>
              <a:endParaRPr lang="en-US" sz="1600" b="1" dirty="0"/>
            </a:p>
          </p:txBody>
        </p:sp>
        <p:sp>
          <p:nvSpPr>
            <p:cNvPr id="65" name="TextBox 64">
              <a:extLst>
                <a:ext uri="{FF2B5EF4-FFF2-40B4-BE49-F238E27FC236}">
                  <a16:creationId xmlns:a16="http://schemas.microsoft.com/office/drawing/2014/main" id="{EA57802C-9917-40DD-917A-2AB4FE3ADFA8}"/>
                </a:ext>
              </a:extLst>
            </p:cNvPr>
            <p:cNvSpPr txBox="1"/>
            <p:nvPr/>
          </p:nvSpPr>
          <p:spPr>
            <a:xfrm>
              <a:off x="6846351" y="4160629"/>
              <a:ext cx="2620652" cy="646331"/>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800" dirty="0"/>
                <a:t>Decomposition of </a:t>
              </a:r>
            </a:p>
            <a:p>
              <a:r>
                <a:rPr lang="en-GB" sz="1800" dirty="0"/>
                <a:t>Primary Ettringite </a:t>
              </a:r>
            </a:p>
          </p:txBody>
        </p:sp>
        <p:sp>
          <p:nvSpPr>
            <p:cNvPr id="67" name="TextBox 66">
              <a:extLst>
                <a:ext uri="{FF2B5EF4-FFF2-40B4-BE49-F238E27FC236}">
                  <a16:creationId xmlns:a16="http://schemas.microsoft.com/office/drawing/2014/main" id="{2EBB1D00-4119-4F03-9474-F3DAD2D5511D}"/>
                </a:ext>
              </a:extLst>
            </p:cNvPr>
            <p:cNvSpPr txBox="1"/>
            <p:nvPr/>
          </p:nvSpPr>
          <p:spPr>
            <a:xfrm>
              <a:off x="9423879" y="4184654"/>
              <a:ext cx="1752599" cy="338554"/>
            </a:xfrm>
            <a:prstGeom prst="rect">
              <a:avLst/>
            </a:prstGeom>
            <a:noFill/>
            <a:ln w="25400" cmpd="sng">
              <a:noFill/>
            </a:ln>
            <a:effectLst/>
          </p:spPr>
          <p:txBody>
            <a:bodyPr wrap="square" rtlCol="0">
              <a:spAutoFit/>
            </a:bodyPr>
            <a:lstStyle/>
            <a:p>
              <a:r>
                <a:rPr lang="en-GB" sz="1600" b="1" dirty="0">
                  <a:solidFill>
                    <a:prstClr val="black"/>
                  </a:solidFill>
                </a:rPr>
                <a:t>Moist </a:t>
              </a:r>
              <a:endParaRPr lang="en-US" sz="1600" b="1" dirty="0">
                <a:solidFill>
                  <a:prstClr val="black"/>
                </a:solidFill>
              </a:endParaRPr>
            </a:p>
          </p:txBody>
        </p:sp>
        <p:sp>
          <p:nvSpPr>
            <p:cNvPr id="68" name="TextBox 67">
              <a:extLst>
                <a:ext uri="{FF2B5EF4-FFF2-40B4-BE49-F238E27FC236}">
                  <a16:creationId xmlns:a16="http://schemas.microsoft.com/office/drawing/2014/main" id="{DE60A003-1971-40CB-82E9-B9270228D683}"/>
                </a:ext>
              </a:extLst>
            </p:cNvPr>
            <p:cNvSpPr txBox="1"/>
            <p:nvPr/>
          </p:nvSpPr>
          <p:spPr>
            <a:xfrm>
              <a:off x="5827151" y="4145242"/>
              <a:ext cx="1160947" cy="338554"/>
            </a:xfrm>
            <a:prstGeom prst="rect">
              <a:avLst/>
            </a:prstGeom>
            <a:noFill/>
            <a:ln w="25400" cmpd="sng">
              <a:noFill/>
            </a:ln>
            <a:effectLst/>
          </p:spPr>
          <p:txBody>
            <a:bodyPr wrap="square" rtlCol="0">
              <a:spAutoFit/>
            </a:bodyPr>
            <a:lstStyle/>
            <a:p>
              <a:r>
                <a:rPr lang="en-GB" sz="1600" b="1" dirty="0">
                  <a:solidFill>
                    <a:srgbClr val="FF0000"/>
                  </a:solidFill>
                </a:rPr>
                <a:t>T&gt;70°C</a:t>
              </a:r>
              <a:endParaRPr lang="en-US" sz="1600" b="1" dirty="0">
                <a:solidFill>
                  <a:srgbClr val="FF0000"/>
                </a:solidFill>
              </a:endParaRPr>
            </a:p>
          </p:txBody>
        </p:sp>
        <p:cxnSp>
          <p:nvCxnSpPr>
            <p:cNvPr id="69" name="Straight Arrow Connector 68">
              <a:extLst>
                <a:ext uri="{FF2B5EF4-FFF2-40B4-BE49-F238E27FC236}">
                  <a16:creationId xmlns:a16="http://schemas.microsoft.com/office/drawing/2014/main" id="{01B6CDFE-3EAD-4096-A747-A0AEEBB7434E}"/>
                </a:ext>
              </a:extLst>
            </p:cNvPr>
            <p:cNvCxnSpPr>
              <a:cxnSpLocks/>
              <a:stCxn id="63" idx="3"/>
            </p:cNvCxnSpPr>
            <p:nvPr/>
          </p:nvCxnSpPr>
          <p:spPr>
            <a:xfrm>
              <a:off x="5919529" y="4479483"/>
              <a:ext cx="919055" cy="431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AB1A3EA-0716-406B-AF26-118A0A5168FF}"/>
                </a:ext>
              </a:extLst>
            </p:cNvPr>
            <p:cNvCxnSpPr>
              <a:cxnSpLocks/>
            </p:cNvCxnSpPr>
            <p:nvPr/>
          </p:nvCxnSpPr>
          <p:spPr>
            <a:xfrm>
              <a:off x="9483623" y="4547455"/>
              <a:ext cx="653488" cy="0"/>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72" name="Rectangle 71">
              <a:extLst>
                <a:ext uri="{FF2B5EF4-FFF2-40B4-BE49-F238E27FC236}">
                  <a16:creationId xmlns:a16="http://schemas.microsoft.com/office/drawing/2014/main" id="{A6142565-8615-4528-82E5-7E143CC20611}"/>
                </a:ext>
              </a:extLst>
            </p:cNvPr>
            <p:cNvSpPr/>
            <p:nvPr/>
          </p:nvSpPr>
          <p:spPr>
            <a:xfrm>
              <a:off x="2827908" y="3931423"/>
              <a:ext cx="9236076" cy="11966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6" name="Rectangle 75">
              <a:extLst>
                <a:ext uri="{FF2B5EF4-FFF2-40B4-BE49-F238E27FC236}">
                  <a16:creationId xmlns:a16="http://schemas.microsoft.com/office/drawing/2014/main" id="{68B6131C-39FF-4B73-89E6-EE62E3ACEA64}"/>
                </a:ext>
              </a:extLst>
            </p:cNvPr>
            <p:cNvSpPr/>
            <p:nvPr/>
          </p:nvSpPr>
          <p:spPr>
            <a:xfrm>
              <a:off x="2923727" y="4114246"/>
              <a:ext cx="154866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Delayed  Ettringite</a:t>
              </a:r>
              <a:endParaRPr lang="en-US" b="1" dirty="0">
                <a:solidFill>
                  <a:prstClr val="black"/>
                </a:solidFill>
              </a:endParaRPr>
            </a:p>
          </p:txBody>
        </p:sp>
      </p:grpSp>
      <p:sp>
        <p:nvSpPr>
          <p:cNvPr id="79" name="Rectangle 78">
            <a:extLst>
              <a:ext uri="{FF2B5EF4-FFF2-40B4-BE49-F238E27FC236}">
                <a16:creationId xmlns:a16="http://schemas.microsoft.com/office/drawing/2014/main" id="{2F970904-88BB-438E-8477-BB1770201BB1}"/>
              </a:ext>
            </a:extLst>
          </p:cNvPr>
          <p:cNvSpPr/>
          <p:nvPr/>
        </p:nvSpPr>
        <p:spPr>
          <a:xfrm>
            <a:off x="4033267" y="4900772"/>
            <a:ext cx="5012453" cy="319443"/>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Delayed ettringite causes deleterious expansion</a:t>
            </a:r>
            <a:endParaRPr lang="en-US" dirty="0">
              <a:solidFill>
                <a:srgbClr val="FF0000"/>
              </a:solidFill>
            </a:endParaRPr>
          </a:p>
        </p:txBody>
      </p:sp>
      <p:grpSp>
        <p:nvGrpSpPr>
          <p:cNvPr id="13" name="Group 12">
            <a:extLst>
              <a:ext uri="{FF2B5EF4-FFF2-40B4-BE49-F238E27FC236}">
                <a16:creationId xmlns:a16="http://schemas.microsoft.com/office/drawing/2014/main" id="{DDA53743-F388-467D-9458-843F29625467}"/>
              </a:ext>
            </a:extLst>
          </p:cNvPr>
          <p:cNvGrpSpPr/>
          <p:nvPr/>
        </p:nvGrpSpPr>
        <p:grpSpPr>
          <a:xfrm>
            <a:off x="2120930" y="944834"/>
            <a:ext cx="6924787" cy="1674817"/>
            <a:chOff x="2827907" y="944833"/>
            <a:chExt cx="9233048" cy="1674816"/>
          </a:xfrm>
        </p:grpSpPr>
        <p:grpSp>
          <p:nvGrpSpPr>
            <p:cNvPr id="16" name="成组">
              <a:extLst>
                <a:ext uri="{FF2B5EF4-FFF2-40B4-BE49-F238E27FC236}">
                  <a16:creationId xmlns:a16="http://schemas.microsoft.com/office/drawing/2014/main" id="{A7A6C2C0-D47F-4BF8-8E3C-D35F7752F5B1}"/>
                </a:ext>
              </a:extLst>
            </p:cNvPr>
            <p:cNvGrpSpPr/>
            <p:nvPr/>
          </p:nvGrpSpPr>
          <p:grpSpPr>
            <a:xfrm>
              <a:off x="6989904" y="1812920"/>
              <a:ext cx="1556752" cy="475157"/>
              <a:chOff x="730302" y="2168655"/>
              <a:chExt cx="2036637" cy="679047"/>
            </a:xfrm>
          </p:grpSpPr>
          <p:sp>
            <p:nvSpPr>
              <p:cNvPr id="21" name="线条">
                <a:extLst>
                  <a:ext uri="{FF2B5EF4-FFF2-40B4-BE49-F238E27FC236}">
                    <a16:creationId xmlns:a16="http://schemas.microsoft.com/office/drawing/2014/main" id="{0BC52402-1D2B-44E7-9AE0-3F5FA23ECCFA}"/>
                  </a:ext>
                </a:extLst>
              </p:cNvPr>
              <p:cNvSpPr/>
              <p:nvPr/>
            </p:nvSpPr>
            <p:spPr>
              <a:xfrm flipH="1" flipV="1">
                <a:off x="2109902" y="2168655"/>
                <a:ext cx="211945" cy="455702"/>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2" name="线条">
                <a:extLst>
                  <a:ext uri="{FF2B5EF4-FFF2-40B4-BE49-F238E27FC236}">
                    <a16:creationId xmlns:a16="http://schemas.microsoft.com/office/drawing/2014/main" id="{6A4F3C38-EC5C-48ED-B2ED-7BD6BE58CCBE}"/>
                  </a:ext>
                </a:extLst>
              </p:cNvPr>
              <p:cNvSpPr/>
              <p:nvPr/>
            </p:nvSpPr>
            <p:spPr>
              <a:xfrm flipH="1">
                <a:off x="2063557" y="2410171"/>
                <a:ext cx="703382" cy="423944"/>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4" name="线条">
                <a:extLst>
                  <a:ext uri="{FF2B5EF4-FFF2-40B4-BE49-F238E27FC236}">
                    <a16:creationId xmlns:a16="http://schemas.microsoft.com/office/drawing/2014/main" id="{3CECA021-FD94-44CC-ADE6-825730E6D850}"/>
                  </a:ext>
                </a:extLst>
              </p:cNvPr>
              <p:cNvSpPr/>
              <p:nvPr/>
            </p:nvSpPr>
            <p:spPr>
              <a:xfrm flipH="1">
                <a:off x="730302" y="2201455"/>
                <a:ext cx="2" cy="646247"/>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grpSp>
        <p:sp>
          <p:nvSpPr>
            <p:cNvPr id="87" name="TextBox 86">
              <a:extLst>
                <a:ext uri="{FF2B5EF4-FFF2-40B4-BE49-F238E27FC236}">
                  <a16:creationId xmlns:a16="http://schemas.microsoft.com/office/drawing/2014/main" id="{17DBB99C-AF14-4F33-A49F-996FEA0669C4}"/>
                </a:ext>
              </a:extLst>
            </p:cNvPr>
            <p:cNvSpPr txBox="1"/>
            <p:nvPr/>
          </p:nvSpPr>
          <p:spPr>
            <a:xfrm>
              <a:off x="4472396" y="1201622"/>
              <a:ext cx="1558224"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a:solidFill>
                    <a:srgbClr val="000000"/>
                  </a:solidFill>
                </a:rPr>
                <a:t>OH</a:t>
              </a:r>
              <a:r>
                <a:rPr lang="en-US" b="1" baseline="30000" dirty="0">
                  <a:solidFill>
                    <a:srgbClr val="000000"/>
                  </a:solidFill>
                </a:rPr>
                <a:t>−</a:t>
              </a:r>
              <a:r>
                <a:rPr lang="en-GB" b="1" dirty="0">
                  <a:solidFill>
                    <a:prstClr val="black"/>
                  </a:solidFill>
                </a:rPr>
                <a:t> </a:t>
              </a:r>
            </a:p>
            <a:p>
              <a:pPr algn="ctr"/>
              <a:r>
                <a:rPr lang="en-GB" dirty="0">
                  <a:solidFill>
                    <a:prstClr val="black"/>
                  </a:solidFill>
                </a:rPr>
                <a:t>of Alkali in Cement</a:t>
              </a:r>
              <a:endParaRPr lang="en-US" dirty="0">
                <a:solidFill>
                  <a:prstClr val="black"/>
                </a:solidFill>
              </a:endParaRPr>
            </a:p>
          </p:txBody>
        </p:sp>
        <p:sp>
          <p:nvSpPr>
            <p:cNvPr id="88" name="TextBox 87">
              <a:extLst>
                <a:ext uri="{FF2B5EF4-FFF2-40B4-BE49-F238E27FC236}">
                  <a16:creationId xmlns:a16="http://schemas.microsoft.com/office/drawing/2014/main" id="{15965DF1-40CA-437E-B437-232687010BEB}"/>
                </a:ext>
              </a:extLst>
            </p:cNvPr>
            <p:cNvSpPr txBox="1"/>
            <p:nvPr/>
          </p:nvSpPr>
          <p:spPr>
            <a:xfrm>
              <a:off x="6320358" y="1201622"/>
              <a:ext cx="1744720"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srgbClr val="000000"/>
                  </a:solidFill>
                </a:rPr>
                <a:t>Siliceous </a:t>
              </a:r>
              <a:r>
                <a:rPr lang="en-GB" dirty="0">
                  <a:solidFill>
                    <a:prstClr val="black"/>
                  </a:solidFill>
                </a:rPr>
                <a:t>from Aggregate</a:t>
              </a:r>
            </a:p>
          </p:txBody>
        </p:sp>
        <p:sp>
          <p:nvSpPr>
            <p:cNvPr id="89" name="TextBox 88">
              <a:extLst>
                <a:ext uri="{FF2B5EF4-FFF2-40B4-BE49-F238E27FC236}">
                  <a16:creationId xmlns:a16="http://schemas.microsoft.com/office/drawing/2014/main" id="{8B039227-5905-454E-8217-C8E03A628F7C}"/>
                </a:ext>
              </a:extLst>
            </p:cNvPr>
            <p:cNvSpPr txBox="1"/>
            <p:nvPr/>
          </p:nvSpPr>
          <p:spPr>
            <a:xfrm>
              <a:off x="8844698" y="1198396"/>
              <a:ext cx="1603494" cy="646331"/>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Alkali-</a:t>
              </a:r>
              <a:r>
                <a:rPr lang="en-GB" dirty="0" err="1">
                  <a:solidFill>
                    <a:prstClr val="black"/>
                  </a:solidFill>
                </a:rPr>
                <a:t>Silca</a:t>
              </a:r>
              <a:endParaRPr lang="en-GB" dirty="0">
                <a:solidFill>
                  <a:prstClr val="black"/>
                </a:solidFill>
              </a:endParaRPr>
            </a:p>
            <a:p>
              <a:pPr algn="ctr"/>
              <a:r>
                <a:rPr lang="en-GB" dirty="0">
                  <a:solidFill>
                    <a:prstClr val="black"/>
                  </a:solidFill>
                </a:rPr>
                <a:t>Gel</a:t>
              </a:r>
              <a:endParaRPr lang="en-US" dirty="0">
                <a:solidFill>
                  <a:prstClr val="black"/>
                </a:solidFill>
              </a:endParaRPr>
            </a:p>
          </p:txBody>
        </p:sp>
        <p:sp>
          <p:nvSpPr>
            <p:cNvPr id="90" name="Rectangle 89">
              <a:extLst>
                <a:ext uri="{FF2B5EF4-FFF2-40B4-BE49-F238E27FC236}">
                  <a16:creationId xmlns:a16="http://schemas.microsoft.com/office/drawing/2014/main" id="{BBFE6189-045F-4107-91B5-039D40979CE4}"/>
                </a:ext>
              </a:extLst>
            </p:cNvPr>
            <p:cNvSpPr/>
            <p:nvPr/>
          </p:nvSpPr>
          <p:spPr>
            <a:xfrm>
              <a:off x="2827907" y="944833"/>
              <a:ext cx="9233048" cy="1674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92" name="Rectangle 91">
              <a:extLst>
                <a:ext uri="{FF2B5EF4-FFF2-40B4-BE49-F238E27FC236}">
                  <a16:creationId xmlns:a16="http://schemas.microsoft.com/office/drawing/2014/main" id="{9AB3F8DC-BD3F-460D-9608-463561740A0D}"/>
                </a:ext>
              </a:extLst>
            </p:cNvPr>
            <p:cNvSpPr/>
            <p:nvPr/>
          </p:nvSpPr>
          <p:spPr>
            <a:xfrm>
              <a:off x="2924883" y="1418828"/>
              <a:ext cx="136827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C-S-H GEL</a:t>
              </a:r>
              <a:endParaRPr lang="en-US" b="1" dirty="0">
                <a:solidFill>
                  <a:prstClr val="black"/>
                </a:solidFill>
              </a:endParaRPr>
            </a:p>
          </p:txBody>
        </p:sp>
        <p:cxnSp>
          <p:nvCxnSpPr>
            <p:cNvPr id="96" name="Straight Arrow Connector 95">
              <a:extLst>
                <a:ext uri="{FF2B5EF4-FFF2-40B4-BE49-F238E27FC236}">
                  <a16:creationId xmlns:a16="http://schemas.microsoft.com/office/drawing/2014/main" id="{D45C805F-49B7-42EA-AF9C-41CA4653556F}"/>
                </a:ext>
              </a:extLst>
            </p:cNvPr>
            <p:cNvCxnSpPr>
              <a:cxnSpLocks/>
            </p:cNvCxnSpPr>
            <p:nvPr/>
          </p:nvCxnSpPr>
          <p:spPr>
            <a:xfrm>
              <a:off x="8121668" y="1663029"/>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pic>
          <p:nvPicPr>
            <p:cNvPr id="1026" name="Picture 2" descr="Image result for ASR gel">
              <a:extLst>
                <a:ext uri="{FF2B5EF4-FFF2-40B4-BE49-F238E27FC236}">
                  <a16:creationId xmlns:a16="http://schemas.microsoft.com/office/drawing/2014/main" id="{249EC1CC-673F-41D7-9D33-C76C29B55759}"/>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0467766" y="1198396"/>
              <a:ext cx="1478217"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a:extLst>
                <a:ext uri="{FF2B5EF4-FFF2-40B4-BE49-F238E27FC236}">
                  <a16:creationId xmlns:a16="http://schemas.microsoft.com/office/drawing/2014/main" id="{0DC5E6C8-26F1-49DA-B7AF-96D7A40F8F80}"/>
                </a:ext>
              </a:extLst>
            </p:cNvPr>
            <p:cNvCxnSpPr>
              <a:cxnSpLocks/>
            </p:cNvCxnSpPr>
            <p:nvPr/>
          </p:nvCxnSpPr>
          <p:spPr>
            <a:xfrm>
              <a:off x="6038546" y="1653579"/>
              <a:ext cx="268852" cy="0"/>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Straight Arrow Connector 98">
              <a:extLst>
                <a:ext uri="{FF2B5EF4-FFF2-40B4-BE49-F238E27FC236}">
                  <a16:creationId xmlns:a16="http://schemas.microsoft.com/office/drawing/2014/main" id="{164B06D3-1893-4A45-87A4-8C1640340378}"/>
                </a:ext>
              </a:extLst>
            </p:cNvPr>
            <p:cNvCxnSpPr>
              <a:cxnSpLocks/>
            </p:cNvCxnSpPr>
            <p:nvPr/>
          </p:nvCxnSpPr>
          <p:spPr>
            <a:xfrm>
              <a:off x="6171618" y="1544492"/>
              <a:ext cx="0" cy="225393"/>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5B70F3B5-A25F-4AAE-8DD6-CBA5DCF8069A}"/>
              </a:ext>
            </a:extLst>
          </p:cNvPr>
          <p:cNvGrpSpPr/>
          <p:nvPr/>
        </p:nvGrpSpPr>
        <p:grpSpPr>
          <a:xfrm>
            <a:off x="2120933" y="2710070"/>
            <a:ext cx="6924789" cy="1221350"/>
            <a:chOff x="2827907" y="2710071"/>
            <a:chExt cx="9233052" cy="1221350"/>
          </a:xfrm>
        </p:grpSpPr>
        <p:cxnSp>
          <p:nvCxnSpPr>
            <p:cNvPr id="57" name="Straight Arrow Connector 56">
              <a:extLst>
                <a:ext uri="{FF2B5EF4-FFF2-40B4-BE49-F238E27FC236}">
                  <a16:creationId xmlns:a16="http://schemas.microsoft.com/office/drawing/2014/main" id="{D948ECD0-86FB-4D56-ACFA-F2D0C7BBA08A}"/>
                </a:ext>
              </a:extLst>
            </p:cNvPr>
            <p:cNvCxnSpPr>
              <a:cxnSpLocks/>
            </p:cNvCxnSpPr>
            <p:nvPr/>
          </p:nvCxnSpPr>
          <p:spPr>
            <a:xfrm>
              <a:off x="5864243" y="3226037"/>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603C8FBB-8B63-4EB8-AE36-3B564CC59E16}"/>
                </a:ext>
              </a:extLst>
            </p:cNvPr>
            <p:cNvSpPr txBox="1"/>
            <p:nvPr/>
          </p:nvSpPr>
          <p:spPr>
            <a:xfrm>
              <a:off x="5716174" y="2818991"/>
              <a:ext cx="1038220"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59" name="TextBox 58">
              <a:extLst>
                <a:ext uri="{FF2B5EF4-FFF2-40B4-BE49-F238E27FC236}">
                  <a16:creationId xmlns:a16="http://schemas.microsoft.com/office/drawing/2014/main" id="{8118ACA2-C3AB-455E-8082-29D4231542D7}"/>
                </a:ext>
              </a:extLst>
            </p:cNvPr>
            <p:cNvSpPr txBox="1"/>
            <p:nvPr/>
          </p:nvSpPr>
          <p:spPr>
            <a:xfrm>
              <a:off x="7998362" y="2875166"/>
              <a:ext cx="979143"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60" name="TextBox 59">
              <a:extLst>
                <a:ext uri="{FF2B5EF4-FFF2-40B4-BE49-F238E27FC236}">
                  <a16:creationId xmlns:a16="http://schemas.microsoft.com/office/drawing/2014/main" id="{16CC289A-217A-44B5-8562-570DD62C7703}"/>
                </a:ext>
              </a:extLst>
            </p:cNvPr>
            <p:cNvSpPr txBox="1"/>
            <p:nvPr/>
          </p:nvSpPr>
          <p:spPr>
            <a:xfrm>
              <a:off x="4469094" y="2897370"/>
              <a:ext cx="1358057" cy="646331"/>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C</a:t>
              </a:r>
              <a:r>
                <a:rPr lang="en-GB" baseline="-25000" dirty="0">
                  <a:solidFill>
                    <a:prstClr val="black"/>
                  </a:solidFill>
                </a:rPr>
                <a:t>3</a:t>
              </a:r>
              <a:r>
                <a:rPr lang="en-GB" dirty="0">
                  <a:solidFill>
                    <a:prstClr val="black"/>
                  </a:solidFill>
                </a:rPr>
                <a:t>A + Gypsum</a:t>
              </a:r>
              <a:endParaRPr lang="en-US" dirty="0">
                <a:solidFill>
                  <a:prstClr val="black"/>
                </a:solidFill>
              </a:endParaRPr>
            </a:p>
          </p:txBody>
        </p:sp>
        <p:sp>
          <p:nvSpPr>
            <p:cNvPr id="61" name="TextBox 60">
              <a:extLst>
                <a:ext uri="{FF2B5EF4-FFF2-40B4-BE49-F238E27FC236}">
                  <a16:creationId xmlns:a16="http://schemas.microsoft.com/office/drawing/2014/main" id="{7F57417E-DED5-4CFF-BE80-A59E5DADCE62}"/>
                </a:ext>
              </a:extLst>
            </p:cNvPr>
            <p:cNvSpPr txBox="1"/>
            <p:nvPr/>
          </p:nvSpPr>
          <p:spPr>
            <a:xfrm>
              <a:off x="6537731" y="3030686"/>
              <a:ext cx="1492000"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Ettringite</a:t>
              </a:r>
            </a:p>
          </p:txBody>
        </p:sp>
        <p:sp>
          <p:nvSpPr>
            <p:cNvPr id="71" name="Rectangle 70">
              <a:extLst>
                <a:ext uri="{FF2B5EF4-FFF2-40B4-BE49-F238E27FC236}">
                  <a16:creationId xmlns:a16="http://schemas.microsoft.com/office/drawing/2014/main" id="{B39E5CC6-99DA-4B45-869B-250CEBFD014D}"/>
                </a:ext>
              </a:extLst>
            </p:cNvPr>
            <p:cNvSpPr/>
            <p:nvPr/>
          </p:nvSpPr>
          <p:spPr>
            <a:xfrm>
              <a:off x="2827907" y="2712222"/>
              <a:ext cx="9233052" cy="1219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3" name="TextBox 72">
              <a:extLst>
                <a:ext uri="{FF2B5EF4-FFF2-40B4-BE49-F238E27FC236}">
                  <a16:creationId xmlns:a16="http://schemas.microsoft.com/office/drawing/2014/main" id="{EC0AA751-4B3E-4AD4-B546-CDC82BE240D2}"/>
                </a:ext>
              </a:extLst>
            </p:cNvPr>
            <p:cNvSpPr txBox="1"/>
            <p:nvPr/>
          </p:nvSpPr>
          <p:spPr>
            <a:xfrm>
              <a:off x="8124344" y="3273378"/>
              <a:ext cx="766965"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C3A</a:t>
              </a:r>
              <a:endParaRPr lang="en-US" sz="1600" dirty="0"/>
            </a:p>
          </p:txBody>
        </p:sp>
        <p:sp>
          <p:nvSpPr>
            <p:cNvPr id="74" name="Rectangle 73">
              <a:extLst>
                <a:ext uri="{FF2B5EF4-FFF2-40B4-BE49-F238E27FC236}">
                  <a16:creationId xmlns:a16="http://schemas.microsoft.com/office/drawing/2014/main" id="{0AE01BAF-D8C0-4002-96E7-91E25226CE2E}"/>
                </a:ext>
              </a:extLst>
            </p:cNvPr>
            <p:cNvSpPr/>
            <p:nvPr/>
          </p:nvSpPr>
          <p:spPr>
            <a:xfrm>
              <a:off x="2887703" y="2897370"/>
              <a:ext cx="1581391"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Primary</a:t>
              </a:r>
            </a:p>
            <a:p>
              <a:pPr algn="ctr"/>
              <a:r>
                <a:rPr lang="en-GB" b="1" dirty="0">
                  <a:solidFill>
                    <a:prstClr val="black"/>
                  </a:solidFill>
                </a:rPr>
                <a:t>Ettringite</a:t>
              </a:r>
              <a:endParaRPr lang="en-US" b="1" dirty="0">
                <a:solidFill>
                  <a:prstClr val="black"/>
                </a:solidFill>
              </a:endParaRPr>
            </a:p>
          </p:txBody>
        </p:sp>
        <p:pic>
          <p:nvPicPr>
            <p:cNvPr id="81" name="Picture 3">
              <a:extLst>
                <a:ext uri="{FF2B5EF4-FFF2-40B4-BE49-F238E27FC236}">
                  <a16:creationId xmlns:a16="http://schemas.microsoft.com/office/drawing/2014/main" id="{386F3FC2-109E-4041-815B-979A6F738E3D}"/>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466608" y="2712222"/>
              <a:ext cx="1417806" cy="120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2" name="TextBox 81">
              <a:extLst>
                <a:ext uri="{FF2B5EF4-FFF2-40B4-BE49-F238E27FC236}">
                  <a16:creationId xmlns:a16="http://schemas.microsoft.com/office/drawing/2014/main" id="{D6D4CE87-86C5-47BF-9477-C1FFEE98ACD6}"/>
                </a:ext>
              </a:extLst>
            </p:cNvPr>
            <p:cNvSpPr txBox="1"/>
            <p:nvPr/>
          </p:nvSpPr>
          <p:spPr>
            <a:xfrm>
              <a:off x="10216662" y="2710071"/>
              <a:ext cx="1478217" cy="16927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lIns="0" tIns="0" rIns="0" bIns="0" rtlCol="0">
              <a:spAutoFit/>
            </a:bodyPr>
            <a:lstStyle/>
            <a:p>
              <a:pPr algn="ctr"/>
              <a:r>
                <a:rPr lang="en-GB" sz="1100" dirty="0">
                  <a:solidFill>
                    <a:prstClr val="black"/>
                  </a:solidFill>
                </a:rPr>
                <a:t>Primary </a:t>
              </a:r>
              <a:r>
                <a:rPr lang="en-GB" sz="1100" dirty="0" err="1">
                  <a:solidFill>
                    <a:prstClr val="black"/>
                  </a:solidFill>
                </a:rPr>
                <a:t>ettringite</a:t>
              </a:r>
              <a:endParaRPr lang="en-US" sz="1100" dirty="0">
                <a:solidFill>
                  <a:prstClr val="black"/>
                </a:solidFill>
              </a:endParaRPr>
            </a:p>
          </p:txBody>
        </p:sp>
        <p:cxnSp>
          <p:nvCxnSpPr>
            <p:cNvPr id="83" name="Straight Arrow Connector 82">
              <a:extLst>
                <a:ext uri="{FF2B5EF4-FFF2-40B4-BE49-F238E27FC236}">
                  <a16:creationId xmlns:a16="http://schemas.microsoft.com/office/drawing/2014/main" id="{822377C8-C5DF-4795-BD3B-1AE69EE02108}"/>
                </a:ext>
              </a:extLst>
            </p:cNvPr>
            <p:cNvCxnSpPr>
              <a:cxnSpLocks/>
            </p:cNvCxnSpPr>
            <p:nvPr/>
          </p:nvCxnSpPr>
          <p:spPr>
            <a:xfrm>
              <a:off x="8131283" y="3267776"/>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A621E62B-D0C7-46DF-88F0-3F3D87ECF419}"/>
                </a:ext>
              </a:extLst>
            </p:cNvPr>
            <p:cNvSpPr txBox="1"/>
            <p:nvPr/>
          </p:nvSpPr>
          <p:spPr>
            <a:xfrm>
              <a:off x="8844698" y="3069103"/>
              <a:ext cx="3125817"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GB" dirty="0" err="1">
                  <a:solidFill>
                    <a:prstClr val="black"/>
                  </a:solidFill>
                </a:rPr>
                <a:t>Monosulfo</a:t>
              </a:r>
              <a:r>
                <a:rPr lang="en-GB" dirty="0">
                  <a:solidFill>
                    <a:prstClr val="black"/>
                  </a:solidFill>
                </a:rPr>
                <a:t>-aluminate</a:t>
              </a:r>
              <a:endParaRPr lang="en-US" dirty="0">
                <a:solidFill>
                  <a:prstClr val="black"/>
                </a:solidFill>
              </a:endParaRPr>
            </a:p>
          </p:txBody>
        </p:sp>
      </p:grpSp>
      <p:sp>
        <p:nvSpPr>
          <p:cNvPr id="78" name="Rectangle 77">
            <a:extLst>
              <a:ext uri="{FF2B5EF4-FFF2-40B4-BE49-F238E27FC236}">
                <a16:creationId xmlns:a16="http://schemas.microsoft.com/office/drawing/2014/main" id="{1808C2F7-FB25-446D-9985-27FB46E1FBD8}"/>
              </a:ext>
            </a:extLst>
          </p:cNvPr>
          <p:cNvSpPr/>
          <p:nvPr/>
        </p:nvSpPr>
        <p:spPr>
          <a:xfrm>
            <a:off x="4784702" y="3695081"/>
            <a:ext cx="4261019" cy="342545"/>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Primary </a:t>
            </a:r>
            <a:r>
              <a:rPr lang="en-GB" dirty="0" err="1">
                <a:solidFill>
                  <a:srgbClr val="FF0000"/>
                </a:solidFill>
              </a:rPr>
              <a:t>ettringite</a:t>
            </a:r>
            <a:r>
              <a:rPr lang="en-GB" dirty="0">
                <a:solidFill>
                  <a:srgbClr val="FF0000"/>
                </a:solidFill>
              </a:rPr>
              <a:t> is good for the concrete</a:t>
            </a:r>
            <a:endParaRPr lang="en-US" dirty="0">
              <a:solidFill>
                <a:srgbClr val="FF0000"/>
              </a:solidFill>
            </a:endParaRPr>
          </a:p>
        </p:txBody>
      </p:sp>
    </p:spTree>
    <p:extLst>
      <p:ext uri="{BB962C8B-B14F-4D97-AF65-F5344CB8AC3E}">
        <p14:creationId xmlns:p14="http://schemas.microsoft.com/office/powerpoint/2010/main" val="310974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animBg="1"/>
      <p:bldP spid="31" grpId="0" animBg="1"/>
      <p:bldP spid="32" grpId="0" animBg="1"/>
      <p:bldP spid="79" grpId="0" animBg="1"/>
      <p:bldP spid="7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25188-856D-47FB-802B-26840F9E0212}"/>
              </a:ext>
            </a:extLst>
          </p:cNvPr>
          <p:cNvSpPr>
            <a:spLocks noGrp="1"/>
          </p:cNvSpPr>
          <p:nvPr>
            <p:ph type="ctrTitle"/>
          </p:nvPr>
        </p:nvSpPr>
        <p:spPr/>
        <p:txBody>
          <a:bodyPr>
            <a:normAutofit fontScale="90000"/>
          </a:bodyPr>
          <a:lstStyle/>
          <a:p>
            <a:r>
              <a:rPr lang="en-US" dirty="0"/>
              <a:t>OBJECTIVE</a:t>
            </a:r>
          </a:p>
        </p:txBody>
      </p:sp>
      <p:sp>
        <p:nvSpPr>
          <p:cNvPr id="5" name="Subtitle 2">
            <a:extLst>
              <a:ext uri="{FF2B5EF4-FFF2-40B4-BE49-F238E27FC236}">
                <a16:creationId xmlns:a16="http://schemas.microsoft.com/office/drawing/2014/main" id="{30495174-4948-4B46-AE89-9E89F977976C}"/>
              </a:ext>
            </a:extLst>
          </p:cNvPr>
          <p:cNvSpPr txBox="1">
            <a:spLocks/>
          </p:cNvSpPr>
          <p:nvPr/>
        </p:nvSpPr>
        <p:spPr>
          <a:xfrm>
            <a:off x="179000" y="1063699"/>
            <a:ext cx="8768149" cy="4968175"/>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6" name="2. Previous Apply of 3D RBSM to Concrete Expansion Analysis">
            <a:extLst>
              <a:ext uri="{FF2B5EF4-FFF2-40B4-BE49-F238E27FC236}">
                <a16:creationId xmlns:a16="http://schemas.microsoft.com/office/drawing/2014/main" id="{E909FE32-23B1-4FBD-AB9F-336AB67933B6}"/>
              </a:ext>
            </a:extLst>
          </p:cNvPr>
          <p:cNvSpPr txBox="1"/>
          <p:nvPr/>
        </p:nvSpPr>
        <p:spPr>
          <a:xfrm>
            <a:off x="206578" y="1090571"/>
            <a:ext cx="8740571" cy="471924"/>
          </a:xfrm>
          <a:prstGeom prst="rect">
            <a:avLst/>
          </a:prstGeom>
          <a:solidFill>
            <a:schemeClr val="bg2"/>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lvl1pPr>
          </a:lstStyle>
          <a:p>
            <a:pPr algn="ctr"/>
            <a:r>
              <a:rPr lang="en-US" sz="2400" dirty="0">
                <a:solidFill>
                  <a:schemeClr val="accent1"/>
                </a:solidFill>
              </a:rPr>
              <a:t>Structural Behavior Under Expansion</a:t>
            </a:r>
          </a:p>
        </p:txBody>
      </p:sp>
      <p:sp>
        <p:nvSpPr>
          <p:cNvPr id="7" name="テキスト ボックス 5">
            <a:extLst>
              <a:ext uri="{FF2B5EF4-FFF2-40B4-BE49-F238E27FC236}">
                <a16:creationId xmlns:a16="http://schemas.microsoft.com/office/drawing/2014/main" id="{16A2DE39-3EAB-4F21-B607-B305550BFD85}"/>
              </a:ext>
            </a:extLst>
          </p:cNvPr>
          <p:cNvSpPr txBox="1"/>
          <p:nvPr/>
        </p:nvSpPr>
        <p:spPr>
          <a:xfrm>
            <a:off x="2282142" y="4697680"/>
            <a:ext cx="1495991"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2">
                    <a:lumMod val="10000"/>
                  </a:schemeClr>
                </a:solidFill>
              </a:rPr>
              <a:t>Expansion</a:t>
            </a:r>
          </a:p>
          <a:p>
            <a:pPr algn="ctr"/>
            <a:r>
              <a:rPr lang="en-US" sz="2400" dirty="0">
                <a:solidFill>
                  <a:schemeClr val="bg2">
                    <a:lumMod val="10000"/>
                  </a:schemeClr>
                </a:solidFill>
              </a:rPr>
              <a:t>Behavior</a:t>
            </a:r>
            <a:endParaRPr sz="2400" dirty="0">
              <a:solidFill>
                <a:schemeClr val="bg2">
                  <a:lumMod val="10000"/>
                </a:schemeClr>
              </a:solidFill>
            </a:endParaRPr>
          </a:p>
        </p:txBody>
      </p:sp>
      <p:sp>
        <p:nvSpPr>
          <p:cNvPr id="8" name="+">
            <a:extLst>
              <a:ext uri="{FF2B5EF4-FFF2-40B4-BE49-F238E27FC236}">
                <a16:creationId xmlns:a16="http://schemas.microsoft.com/office/drawing/2014/main" id="{F8CE032C-5997-4158-B50C-60C0D4681CAF}"/>
              </a:ext>
            </a:extLst>
          </p:cNvPr>
          <p:cNvSpPr txBox="1"/>
          <p:nvPr/>
        </p:nvSpPr>
        <p:spPr>
          <a:xfrm>
            <a:off x="3720702" y="4871416"/>
            <a:ext cx="638151" cy="41036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lang="en-US" sz="2000" b="1" dirty="0">
                <a:solidFill>
                  <a:schemeClr val="bg2">
                    <a:lumMod val="10000"/>
                  </a:schemeClr>
                </a:solidFill>
              </a:rPr>
              <a:t>vs</a:t>
            </a:r>
            <a:endParaRPr sz="2000" b="1" dirty="0">
              <a:solidFill>
                <a:schemeClr val="bg2">
                  <a:lumMod val="10000"/>
                </a:schemeClr>
              </a:solidFill>
            </a:endParaRPr>
          </a:p>
        </p:txBody>
      </p:sp>
      <p:sp>
        <p:nvSpPr>
          <p:cNvPr id="9" name="テキスト ボックス 5">
            <a:extLst>
              <a:ext uri="{FF2B5EF4-FFF2-40B4-BE49-F238E27FC236}">
                <a16:creationId xmlns:a16="http://schemas.microsoft.com/office/drawing/2014/main" id="{011242B4-4424-4A75-B52E-84B7E97F1103}"/>
              </a:ext>
            </a:extLst>
          </p:cNvPr>
          <p:cNvSpPr txBox="1"/>
          <p:nvPr/>
        </p:nvSpPr>
        <p:spPr>
          <a:xfrm>
            <a:off x="4331440" y="4538883"/>
            <a:ext cx="1830705" cy="1200327"/>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2">
                    <a:lumMod val="10000"/>
                  </a:schemeClr>
                </a:solidFill>
              </a:rPr>
              <a:t>Residual</a:t>
            </a:r>
          </a:p>
          <a:p>
            <a:pPr algn="ctr"/>
            <a:r>
              <a:rPr lang="en-US" sz="2400" dirty="0">
                <a:solidFill>
                  <a:schemeClr val="bg2">
                    <a:lumMod val="10000"/>
                  </a:schemeClr>
                </a:solidFill>
              </a:rPr>
              <a:t>Mechanical</a:t>
            </a:r>
          </a:p>
          <a:p>
            <a:pPr algn="ctr"/>
            <a:r>
              <a:rPr lang="en-US" sz="2400" dirty="0">
                <a:solidFill>
                  <a:schemeClr val="bg2">
                    <a:lumMod val="10000"/>
                  </a:schemeClr>
                </a:solidFill>
              </a:rPr>
              <a:t>Properties</a:t>
            </a:r>
            <a:endParaRPr sz="2400" dirty="0">
              <a:solidFill>
                <a:schemeClr val="bg2">
                  <a:lumMod val="10000"/>
                </a:schemeClr>
              </a:solidFill>
            </a:endParaRPr>
          </a:p>
        </p:txBody>
      </p:sp>
      <p:cxnSp>
        <p:nvCxnSpPr>
          <p:cNvPr id="42" name="Straight Arrow Connector 41">
            <a:extLst>
              <a:ext uri="{FF2B5EF4-FFF2-40B4-BE49-F238E27FC236}">
                <a16:creationId xmlns:a16="http://schemas.microsoft.com/office/drawing/2014/main" id="{F2464752-26B1-4829-BBD7-AFF2D13679D6}"/>
              </a:ext>
            </a:extLst>
          </p:cNvPr>
          <p:cNvCxnSpPr/>
          <p:nvPr/>
        </p:nvCxnSpPr>
        <p:spPr>
          <a:xfrm>
            <a:off x="2701830" y="2622555"/>
            <a:ext cx="262105" cy="0"/>
          </a:xfrm>
          <a:prstGeom prst="straightConnector1">
            <a:avLst/>
          </a:prstGeom>
          <a:ln w="571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7" name="ASR and DEF as Two Main Reason Causing Concrete Cracking…">
            <a:extLst>
              <a:ext uri="{FF2B5EF4-FFF2-40B4-BE49-F238E27FC236}">
                <a16:creationId xmlns:a16="http://schemas.microsoft.com/office/drawing/2014/main" id="{A6BA30AD-EF2C-4802-AF47-6CFC69F26454}"/>
              </a:ext>
            </a:extLst>
          </p:cNvPr>
          <p:cNvSpPr txBox="1"/>
          <p:nvPr/>
        </p:nvSpPr>
        <p:spPr>
          <a:xfrm>
            <a:off x="0" y="6287994"/>
            <a:ext cx="9144000"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bg2">
                    <a:lumMod val="10000"/>
                  </a:schemeClr>
                </a:solidFill>
              </a:rPr>
              <a:t>Evaluate Residual Capacity For Expansion Damaged Structures</a:t>
            </a:r>
          </a:p>
        </p:txBody>
      </p:sp>
      <p:pic>
        <p:nvPicPr>
          <p:cNvPr id="50" name="Picture 2" descr="F:\Simulation\SimVer10Result\LOAD-DISPLACEMENT ASR.png">
            <a:extLst>
              <a:ext uri="{FF2B5EF4-FFF2-40B4-BE49-F238E27FC236}">
                <a16:creationId xmlns:a16="http://schemas.microsoft.com/office/drawing/2014/main" id="{B0B10172-D001-4160-9A2B-705066BBD814}"/>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l="11374" t="11182" b="12868"/>
          <a:stretch/>
        </p:blipFill>
        <p:spPr bwMode="auto">
          <a:xfrm>
            <a:off x="6797067" y="4574587"/>
            <a:ext cx="2116953" cy="1184581"/>
          </a:xfrm>
          <a:prstGeom prst="rect">
            <a:avLst/>
          </a:prstGeom>
          <a:noFill/>
          <a:extLst>
            <a:ext uri="{909E8E84-426E-40DD-AFC4-6F175D3DCCD1}">
              <a14:hiddenFill xmlns:a14="http://schemas.microsoft.com/office/drawing/2010/main">
                <a:solidFill>
                  <a:srgbClr val="FFFFFF"/>
                </a:solidFill>
              </a14:hiddenFill>
            </a:ext>
          </a:extLst>
        </p:spPr>
      </p:pic>
      <p:sp>
        <p:nvSpPr>
          <p:cNvPr id="64" name="正方形/長方形 4">
            <a:extLst>
              <a:ext uri="{FF2B5EF4-FFF2-40B4-BE49-F238E27FC236}">
                <a16:creationId xmlns:a16="http://schemas.microsoft.com/office/drawing/2014/main" id="{3914E76A-770F-466C-93E1-4685C5699F3A}"/>
              </a:ext>
            </a:extLst>
          </p:cNvPr>
          <p:cNvSpPr/>
          <p:nvPr/>
        </p:nvSpPr>
        <p:spPr>
          <a:xfrm>
            <a:off x="745377" y="1737647"/>
            <a:ext cx="798259" cy="77431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14">
            <a:extLst>
              <a:ext uri="{FF2B5EF4-FFF2-40B4-BE49-F238E27FC236}">
                <a16:creationId xmlns:a16="http://schemas.microsoft.com/office/drawing/2014/main" id="{872E73B5-3DAD-4B47-84B3-8E569C105812}"/>
              </a:ext>
            </a:extLst>
          </p:cNvPr>
          <p:cNvSpPr/>
          <p:nvPr/>
        </p:nvSpPr>
        <p:spPr>
          <a:xfrm>
            <a:off x="786787" y="1948653"/>
            <a:ext cx="1441154" cy="14313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7" name="円/楕円 37">
            <a:extLst>
              <a:ext uri="{FF2B5EF4-FFF2-40B4-BE49-F238E27FC236}">
                <a16:creationId xmlns:a16="http://schemas.microsoft.com/office/drawing/2014/main" id="{FE2F41FA-CD66-445A-BAB7-74A11228A801}"/>
              </a:ext>
            </a:extLst>
          </p:cNvPr>
          <p:cNvSpPr/>
          <p:nvPr/>
        </p:nvSpPr>
        <p:spPr>
          <a:xfrm>
            <a:off x="787939" y="1947225"/>
            <a:ext cx="1441154" cy="1412592"/>
          </a:xfrm>
          <a:prstGeom prst="ellipse">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68" name="正方形/長方形 32">
            <a:extLst>
              <a:ext uri="{FF2B5EF4-FFF2-40B4-BE49-F238E27FC236}">
                <a16:creationId xmlns:a16="http://schemas.microsoft.com/office/drawing/2014/main" id="{C4F45437-E04C-40A8-8443-A4A1E6C5B5A2}"/>
              </a:ext>
            </a:extLst>
          </p:cNvPr>
          <p:cNvSpPr/>
          <p:nvPr/>
        </p:nvSpPr>
        <p:spPr>
          <a:xfrm>
            <a:off x="479773" y="2510337"/>
            <a:ext cx="2085854" cy="102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正方形/長方形 34">
            <a:extLst>
              <a:ext uri="{FF2B5EF4-FFF2-40B4-BE49-F238E27FC236}">
                <a16:creationId xmlns:a16="http://schemas.microsoft.com/office/drawing/2014/main" id="{565AC1D7-621A-4B1A-AF79-66B8B338F206}"/>
              </a:ext>
            </a:extLst>
          </p:cNvPr>
          <p:cNvSpPr/>
          <p:nvPr/>
        </p:nvSpPr>
        <p:spPr>
          <a:xfrm>
            <a:off x="1549674" y="1716272"/>
            <a:ext cx="1013441" cy="1558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矩形 15">
            <a:extLst>
              <a:ext uri="{FF2B5EF4-FFF2-40B4-BE49-F238E27FC236}">
                <a16:creationId xmlns:a16="http://schemas.microsoft.com/office/drawing/2014/main" id="{55B8983A-A402-4B89-8EB0-71F3EE53FD83}"/>
              </a:ext>
            </a:extLst>
          </p:cNvPr>
          <p:cNvSpPr/>
          <p:nvPr/>
        </p:nvSpPr>
        <p:spPr>
          <a:xfrm>
            <a:off x="1007592" y="2126763"/>
            <a:ext cx="1133452" cy="369332"/>
          </a:xfrm>
          <a:prstGeom prst="rect">
            <a:avLst/>
          </a:prstGeom>
        </p:spPr>
        <p:txBody>
          <a:bodyPr wrap="square">
            <a:spAutoFit/>
          </a:bodyPr>
          <a:lstStyle/>
          <a:p>
            <a:r>
              <a:rPr lang="en-US" altLang="zh-CN" dirty="0" err="1">
                <a:solidFill>
                  <a:schemeClr val="tx2"/>
                </a:solidFill>
              </a:rPr>
              <a:t>Agg</a:t>
            </a:r>
            <a:r>
              <a:rPr lang="en-US" altLang="zh-CN" dirty="0">
                <a:solidFill>
                  <a:schemeClr val="tx2"/>
                </a:solidFill>
              </a:rPr>
              <a:t>.</a:t>
            </a:r>
            <a:endParaRPr lang="zh-CN" altLang="en-US" dirty="0">
              <a:solidFill>
                <a:schemeClr val="tx2"/>
              </a:solidFill>
            </a:endParaRPr>
          </a:p>
        </p:txBody>
      </p:sp>
      <p:sp>
        <p:nvSpPr>
          <p:cNvPr id="73" name="矩形 39">
            <a:extLst>
              <a:ext uri="{FF2B5EF4-FFF2-40B4-BE49-F238E27FC236}">
                <a16:creationId xmlns:a16="http://schemas.microsoft.com/office/drawing/2014/main" id="{05E52295-7597-4021-A8F9-A7B481851969}"/>
              </a:ext>
            </a:extLst>
          </p:cNvPr>
          <p:cNvSpPr/>
          <p:nvPr/>
        </p:nvSpPr>
        <p:spPr>
          <a:xfrm>
            <a:off x="689738" y="1659449"/>
            <a:ext cx="686022" cy="369332"/>
          </a:xfrm>
          <a:prstGeom prst="rect">
            <a:avLst/>
          </a:prstGeom>
        </p:spPr>
        <p:txBody>
          <a:bodyPr wrap="squar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grpSp>
        <p:nvGrpSpPr>
          <p:cNvPr id="23" name="Group 22">
            <a:extLst>
              <a:ext uri="{FF2B5EF4-FFF2-40B4-BE49-F238E27FC236}">
                <a16:creationId xmlns:a16="http://schemas.microsoft.com/office/drawing/2014/main" id="{6F50FF63-50E6-4D33-82E8-E9CDC35FE81D}"/>
              </a:ext>
            </a:extLst>
          </p:cNvPr>
          <p:cNvGrpSpPr/>
          <p:nvPr/>
        </p:nvGrpSpPr>
        <p:grpSpPr>
          <a:xfrm>
            <a:off x="834877" y="1962105"/>
            <a:ext cx="707707" cy="508671"/>
            <a:chOff x="-2396375" y="1936539"/>
            <a:chExt cx="1517521" cy="1142337"/>
          </a:xfrm>
        </p:grpSpPr>
        <p:cxnSp>
          <p:nvCxnSpPr>
            <p:cNvPr id="77" name="Straight Arrow Connector 76">
              <a:extLst>
                <a:ext uri="{FF2B5EF4-FFF2-40B4-BE49-F238E27FC236}">
                  <a16:creationId xmlns:a16="http://schemas.microsoft.com/office/drawing/2014/main" id="{1C376EE5-380E-47FB-BA64-AB644215922C}"/>
                </a:ext>
              </a:extLst>
            </p:cNvPr>
            <p:cNvCxnSpPr>
              <a:cxnSpLocks/>
            </p:cNvCxnSpPr>
            <p:nvPr/>
          </p:nvCxnSpPr>
          <p:spPr>
            <a:xfrm flipH="1" flipV="1">
              <a:off x="-1782848" y="2153144"/>
              <a:ext cx="131166" cy="21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E546434-E368-4F52-8C05-CBC338DFC318}"/>
                </a:ext>
              </a:extLst>
            </p:cNvPr>
            <p:cNvCxnSpPr>
              <a:cxnSpLocks/>
            </p:cNvCxnSpPr>
            <p:nvPr/>
          </p:nvCxnSpPr>
          <p:spPr>
            <a:xfrm flipH="1" flipV="1">
              <a:off x="-1555928" y="2041915"/>
              <a:ext cx="92247" cy="24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9746A181-20FD-4D5E-9F03-9A291B8B7548}"/>
                </a:ext>
              </a:extLst>
            </p:cNvPr>
            <p:cNvCxnSpPr>
              <a:cxnSpLocks/>
            </p:cNvCxnSpPr>
            <p:nvPr/>
          </p:nvCxnSpPr>
          <p:spPr>
            <a:xfrm flipH="1" flipV="1">
              <a:off x="-1322194" y="1964724"/>
              <a:ext cx="55483" cy="27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BDFF0951-0545-485F-87A1-E18F68AAEAA5}"/>
                </a:ext>
              </a:extLst>
            </p:cNvPr>
            <p:cNvCxnSpPr>
              <a:cxnSpLocks/>
            </p:cNvCxnSpPr>
            <p:nvPr/>
          </p:nvCxnSpPr>
          <p:spPr>
            <a:xfrm flipH="1" flipV="1">
              <a:off x="-1985282" y="2302784"/>
              <a:ext cx="172850" cy="18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E22C02B4-3174-4AAE-B028-03E8E8BF1206}"/>
                </a:ext>
              </a:extLst>
            </p:cNvPr>
            <p:cNvCxnSpPr>
              <a:cxnSpLocks/>
            </p:cNvCxnSpPr>
            <p:nvPr/>
          </p:nvCxnSpPr>
          <p:spPr>
            <a:xfrm flipH="1" flipV="1">
              <a:off x="-2162335" y="2483077"/>
              <a:ext cx="187767" cy="15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50FAC3F2-6FD6-48EB-84F1-71535AE4CBBA}"/>
                </a:ext>
              </a:extLst>
            </p:cNvPr>
            <p:cNvCxnSpPr>
              <a:cxnSpLocks/>
            </p:cNvCxnSpPr>
            <p:nvPr/>
          </p:nvCxnSpPr>
          <p:spPr>
            <a:xfrm flipH="1" flipV="1">
              <a:off x="-2285404" y="2705341"/>
              <a:ext cx="201033" cy="10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49F62DB-3C98-4A03-9410-D25281D33E31}"/>
                </a:ext>
              </a:extLst>
            </p:cNvPr>
            <p:cNvCxnSpPr>
              <a:cxnSpLocks/>
            </p:cNvCxnSpPr>
            <p:nvPr/>
          </p:nvCxnSpPr>
          <p:spPr>
            <a:xfrm flipH="1" flipV="1">
              <a:off x="-1074835" y="1945087"/>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E26340D8-2468-4D28-BF8A-B833F968CBC7}"/>
                </a:ext>
              </a:extLst>
            </p:cNvPr>
            <p:cNvCxnSpPr>
              <a:cxnSpLocks/>
            </p:cNvCxnSpPr>
            <p:nvPr/>
          </p:nvCxnSpPr>
          <p:spPr>
            <a:xfrm flipH="1" flipV="1">
              <a:off x="-878855" y="1936539"/>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31A3F9D-638B-43EB-9C2D-0CA7DB9DA65F}"/>
                </a:ext>
              </a:extLst>
            </p:cNvPr>
            <p:cNvCxnSpPr>
              <a:cxnSpLocks/>
            </p:cNvCxnSpPr>
            <p:nvPr/>
          </p:nvCxnSpPr>
          <p:spPr>
            <a:xfrm flipH="1" flipV="1">
              <a:off x="-2396375" y="3078875"/>
              <a:ext cx="256678"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75B5123-1E18-4CCD-AF90-B6E1DAFE0D97}"/>
                </a:ext>
              </a:extLst>
            </p:cNvPr>
            <p:cNvCxnSpPr>
              <a:cxnSpLocks/>
            </p:cNvCxnSpPr>
            <p:nvPr/>
          </p:nvCxnSpPr>
          <p:spPr>
            <a:xfrm flipH="1" flipV="1">
              <a:off x="-2361338" y="2883472"/>
              <a:ext cx="221641" cy="67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70" name="Picture 2">
            <a:extLst>
              <a:ext uri="{FF2B5EF4-FFF2-40B4-BE49-F238E27FC236}">
                <a16:creationId xmlns:a16="http://schemas.microsoft.com/office/drawing/2014/main" id="{42C89E78-082B-41CC-B4EC-E8A3F9919573}"/>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740144" y="2624896"/>
            <a:ext cx="798259" cy="771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7" name="Group 86">
            <a:extLst>
              <a:ext uri="{FF2B5EF4-FFF2-40B4-BE49-F238E27FC236}">
                <a16:creationId xmlns:a16="http://schemas.microsoft.com/office/drawing/2014/main" id="{1A8D8BF9-9129-42D3-ABC5-163482080644}"/>
              </a:ext>
            </a:extLst>
          </p:cNvPr>
          <p:cNvGrpSpPr/>
          <p:nvPr/>
        </p:nvGrpSpPr>
        <p:grpSpPr>
          <a:xfrm>
            <a:off x="945982" y="2679221"/>
            <a:ext cx="379375" cy="113543"/>
            <a:chOff x="1817377" y="4350701"/>
            <a:chExt cx="785743" cy="264033"/>
          </a:xfrm>
        </p:grpSpPr>
        <p:cxnSp>
          <p:nvCxnSpPr>
            <p:cNvPr id="88" name="Straight Arrow Connector 87">
              <a:extLst>
                <a:ext uri="{FF2B5EF4-FFF2-40B4-BE49-F238E27FC236}">
                  <a16:creationId xmlns:a16="http://schemas.microsoft.com/office/drawing/2014/main" id="{1DB3369B-1863-4596-8840-D9947330FE30}"/>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B358FB7C-2C7F-4C7E-98DA-1AD9249912FB}"/>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311D50BF-A120-4AB3-9719-3831F8506AE2}"/>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471EF6BC-97E8-4D07-A2D8-F89B36FC3E6E}"/>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E361250E-949D-4563-B520-3BEDE7650617}"/>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FC23C64C-4714-44C4-889A-5B78CEF8EBA5}"/>
              </a:ext>
            </a:extLst>
          </p:cNvPr>
          <p:cNvGrpSpPr/>
          <p:nvPr/>
        </p:nvGrpSpPr>
        <p:grpSpPr>
          <a:xfrm rot="10800000">
            <a:off x="944595" y="3256023"/>
            <a:ext cx="379375" cy="113543"/>
            <a:chOff x="1817377" y="4350701"/>
            <a:chExt cx="785743" cy="264033"/>
          </a:xfrm>
        </p:grpSpPr>
        <p:cxnSp>
          <p:nvCxnSpPr>
            <p:cNvPr id="94" name="Straight Arrow Connector 93">
              <a:extLst>
                <a:ext uri="{FF2B5EF4-FFF2-40B4-BE49-F238E27FC236}">
                  <a16:creationId xmlns:a16="http://schemas.microsoft.com/office/drawing/2014/main" id="{CADFB7DB-B59F-4F30-A1D9-B70FA353B964}"/>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A0F8B4D8-111C-4888-8802-0234FF6F2E05}"/>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B1C4F942-98D8-43CE-95A2-6BFFB096EAC9}"/>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B5475C6B-C0FE-458E-8CEC-56B8D55DF39B}"/>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25FFC81F-89B8-49D9-ADE6-D5A5D1B519A3}"/>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C3021357-D958-45A1-980B-C3D62FB02CB4}"/>
              </a:ext>
            </a:extLst>
          </p:cNvPr>
          <p:cNvGrpSpPr/>
          <p:nvPr/>
        </p:nvGrpSpPr>
        <p:grpSpPr>
          <a:xfrm rot="16200000">
            <a:off x="653153" y="2975022"/>
            <a:ext cx="365677" cy="117797"/>
            <a:chOff x="1817377" y="4350701"/>
            <a:chExt cx="785743" cy="264033"/>
          </a:xfrm>
        </p:grpSpPr>
        <p:cxnSp>
          <p:nvCxnSpPr>
            <p:cNvPr id="100" name="Straight Arrow Connector 99">
              <a:extLst>
                <a:ext uri="{FF2B5EF4-FFF2-40B4-BE49-F238E27FC236}">
                  <a16:creationId xmlns:a16="http://schemas.microsoft.com/office/drawing/2014/main" id="{86896FEA-DF61-4268-93B0-2845DF11D15B}"/>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2345E730-8955-4A31-BD2A-6E96C542065A}"/>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4052193E-EA25-4532-BAFA-5A7A50BD179D}"/>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040170CE-B526-4CE1-BAB5-B910E4EE0DBC}"/>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C736009B-E70D-4ADB-B5D1-D25531253FF1}"/>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05" name="Group 104">
            <a:extLst>
              <a:ext uri="{FF2B5EF4-FFF2-40B4-BE49-F238E27FC236}">
                <a16:creationId xmlns:a16="http://schemas.microsoft.com/office/drawing/2014/main" id="{08164837-F7A4-4305-B4AC-DC546B8410F8}"/>
              </a:ext>
            </a:extLst>
          </p:cNvPr>
          <p:cNvGrpSpPr/>
          <p:nvPr/>
        </p:nvGrpSpPr>
        <p:grpSpPr>
          <a:xfrm rot="5400000">
            <a:off x="1261759" y="2972321"/>
            <a:ext cx="365677" cy="117797"/>
            <a:chOff x="1817377" y="4350701"/>
            <a:chExt cx="785743" cy="264033"/>
          </a:xfrm>
        </p:grpSpPr>
        <p:cxnSp>
          <p:nvCxnSpPr>
            <p:cNvPr id="106" name="Straight Arrow Connector 105">
              <a:extLst>
                <a:ext uri="{FF2B5EF4-FFF2-40B4-BE49-F238E27FC236}">
                  <a16:creationId xmlns:a16="http://schemas.microsoft.com/office/drawing/2014/main" id="{149D2753-1CE9-42B6-92CB-D5F44AE6F415}"/>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B221A49B-EAA6-4D60-B63C-80743D31C882}"/>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D9B01AF8-FCF7-445A-960E-EC2465239E9E}"/>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156F81B5-1E78-4184-A2B5-FC6ED928356E}"/>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6EA59186-6857-47D4-AD8D-2625C527B54F}"/>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2" name="正方形/長方形 4">
            <a:extLst>
              <a:ext uri="{FF2B5EF4-FFF2-40B4-BE49-F238E27FC236}">
                <a16:creationId xmlns:a16="http://schemas.microsoft.com/office/drawing/2014/main" id="{396EEDA2-C839-413F-A851-600959828072}"/>
              </a:ext>
            </a:extLst>
          </p:cNvPr>
          <p:cNvSpPr/>
          <p:nvPr/>
        </p:nvSpPr>
        <p:spPr>
          <a:xfrm>
            <a:off x="745376" y="1737647"/>
            <a:ext cx="798259" cy="77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6" name="DEF">
            <a:extLst>
              <a:ext uri="{FF2B5EF4-FFF2-40B4-BE49-F238E27FC236}">
                <a16:creationId xmlns:a16="http://schemas.microsoft.com/office/drawing/2014/main" id="{0408AFF0-10E0-4120-973B-A3AE9EEDA031}"/>
              </a:ext>
            </a:extLst>
          </p:cNvPr>
          <p:cNvGrpSpPr/>
          <p:nvPr/>
        </p:nvGrpSpPr>
        <p:grpSpPr>
          <a:xfrm>
            <a:off x="1724377" y="1887942"/>
            <a:ext cx="945005" cy="547162"/>
            <a:chOff x="-1" y="-1"/>
            <a:chExt cx="1435509" cy="1078494"/>
          </a:xfrm>
          <a:solidFill>
            <a:srgbClr val="C00000"/>
          </a:solidFill>
        </p:grpSpPr>
        <p:sp>
          <p:nvSpPr>
            <p:cNvPr id="31" name="矩形">
              <a:extLst>
                <a:ext uri="{FF2B5EF4-FFF2-40B4-BE49-F238E27FC236}">
                  <a16:creationId xmlns:a16="http://schemas.microsoft.com/office/drawing/2014/main" id="{715F9FED-91F0-4242-AB48-7738062A9C06}"/>
                </a:ext>
              </a:extLst>
            </p:cNvPr>
            <p:cNvSpPr/>
            <p:nvPr/>
          </p:nvSpPr>
          <p:spPr>
            <a:xfrm>
              <a:off x="-1" y="-1"/>
              <a:ext cx="1435509" cy="1078494"/>
            </a:xfrm>
            <a:prstGeom prst="rect">
              <a:avLst/>
            </a:prstGeom>
            <a:grpFill/>
            <a:ln w="12700" cap="flat">
              <a:noFill/>
              <a:miter lim="400000"/>
            </a:ln>
            <a:effectLst/>
          </p:spPr>
          <p:txBody>
            <a:bodyPr wrap="square" lIns="50800" tIns="50800" rIns="50800" bIns="50800" numCol="1" anchor="ctr">
              <a:noAutofit/>
            </a:bodyPr>
            <a:lstStyle/>
            <a:p>
              <a:pPr algn="ctr"/>
              <a:endParaRPr sz="2000" b="1">
                <a:solidFill>
                  <a:schemeClr val="bg1"/>
                </a:solidFill>
                <a:latin typeface="Helvetica Neue Medium"/>
              </a:endParaRPr>
            </a:p>
          </p:txBody>
        </p:sp>
        <p:sp>
          <p:nvSpPr>
            <p:cNvPr id="32" name="DEF">
              <a:extLst>
                <a:ext uri="{FF2B5EF4-FFF2-40B4-BE49-F238E27FC236}">
                  <a16:creationId xmlns:a16="http://schemas.microsoft.com/office/drawing/2014/main" id="{E33D2ED7-B79B-4DBE-80D0-C2F38313877E}"/>
                </a:ext>
              </a:extLst>
            </p:cNvPr>
            <p:cNvSpPr txBox="1"/>
            <p:nvPr/>
          </p:nvSpPr>
          <p:spPr>
            <a:xfrm>
              <a:off x="-1" y="134814"/>
              <a:ext cx="1435509" cy="808864"/>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solidFill>
                    <a:schemeClr val="bg1"/>
                  </a:solidFill>
                </a:rPr>
                <a:t>ASR</a:t>
              </a:r>
              <a:endParaRPr sz="2000" b="1" dirty="0">
                <a:solidFill>
                  <a:schemeClr val="bg1"/>
                </a:solidFill>
              </a:endParaRPr>
            </a:p>
          </p:txBody>
        </p:sp>
      </p:grpSp>
      <p:grpSp>
        <p:nvGrpSpPr>
          <p:cNvPr id="27" name="ASR">
            <a:extLst>
              <a:ext uri="{FF2B5EF4-FFF2-40B4-BE49-F238E27FC236}">
                <a16:creationId xmlns:a16="http://schemas.microsoft.com/office/drawing/2014/main" id="{837B4CF6-428B-48CA-88A3-6FA376BE6A11}"/>
              </a:ext>
            </a:extLst>
          </p:cNvPr>
          <p:cNvGrpSpPr/>
          <p:nvPr/>
        </p:nvGrpSpPr>
        <p:grpSpPr>
          <a:xfrm>
            <a:off x="1724378" y="2757823"/>
            <a:ext cx="945005" cy="547162"/>
            <a:chOff x="-1" y="-1"/>
            <a:chExt cx="1435509" cy="1078494"/>
          </a:xfrm>
          <a:solidFill>
            <a:schemeClr val="tx1"/>
          </a:solidFill>
        </p:grpSpPr>
        <p:sp>
          <p:nvSpPr>
            <p:cNvPr id="29" name="矩形">
              <a:extLst>
                <a:ext uri="{FF2B5EF4-FFF2-40B4-BE49-F238E27FC236}">
                  <a16:creationId xmlns:a16="http://schemas.microsoft.com/office/drawing/2014/main" id="{A778BF58-8A83-459C-A5E3-598CF2BB428A}"/>
                </a:ext>
              </a:extLst>
            </p:cNvPr>
            <p:cNvSpPr/>
            <p:nvPr/>
          </p:nvSpPr>
          <p:spPr>
            <a:xfrm>
              <a:off x="-1" y="-1"/>
              <a:ext cx="1435509" cy="1078494"/>
            </a:xfrm>
            <a:prstGeom prst="rect">
              <a:avLst/>
            </a:prstGeom>
            <a:grp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200" b="1">
                <a:solidFill>
                  <a:schemeClr val="bg1"/>
                </a:solidFill>
              </a:endParaRPr>
            </a:p>
          </p:txBody>
        </p:sp>
        <p:sp>
          <p:nvSpPr>
            <p:cNvPr id="30" name="ASR">
              <a:extLst>
                <a:ext uri="{FF2B5EF4-FFF2-40B4-BE49-F238E27FC236}">
                  <a16:creationId xmlns:a16="http://schemas.microsoft.com/office/drawing/2014/main" id="{BDF70DD9-F5E2-4612-9E73-00B008889615}"/>
                </a:ext>
              </a:extLst>
            </p:cNvPr>
            <p:cNvSpPr txBox="1"/>
            <p:nvPr/>
          </p:nvSpPr>
          <p:spPr>
            <a:xfrm>
              <a:off x="-1" y="134814"/>
              <a:ext cx="1435509" cy="808864"/>
            </a:xfrm>
            <a:prstGeom prst="rect">
              <a:avLst/>
            </a:prstGeom>
            <a:grp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solidFill>
                    <a:schemeClr val="bg1"/>
                  </a:solidFill>
                </a:rPr>
                <a:t>DEF</a:t>
              </a:r>
              <a:endParaRPr sz="2000" b="1" dirty="0">
                <a:solidFill>
                  <a:schemeClr val="bg1"/>
                </a:solidFill>
              </a:endParaRPr>
            </a:p>
          </p:txBody>
        </p:sp>
      </p:grpSp>
      <p:sp>
        <p:nvSpPr>
          <p:cNvPr id="71" name="Rectangle 70">
            <a:extLst>
              <a:ext uri="{FF2B5EF4-FFF2-40B4-BE49-F238E27FC236}">
                <a16:creationId xmlns:a16="http://schemas.microsoft.com/office/drawing/2014/main" id="{E609D078-B160-49B2-8BB8-13869C408A3C}"/>
              </a:ext>
            </a:extLst>
          </p:cNvPr>
          <p:cNvSpPr/>
          <p:nvPr/>
        </p:nvSpPr>
        <p:spPr>
          <a:xfrm>
            <a:off x="891253" y="2803250"/>
            <a:ext cx="499806" cy="4444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矩形 41">
            <a:extLst>
              <a:ext uri="{FF2B5EF4-FFF2-40B4-BE49-F238E27FC236}">
                <a16:creationId xmlns:a16="http://schemas.microsoft.com/office/drawing/2014/main" id="{23D18152-BBEF-46BA-8EC6-AD9574DB8978}"/>
              </a:ext>
            </a:extLst>
          </p:cNvPr>
          <p:cNvSpPr/>
          <p:nvPr/>
        </p:nvSpPr>
        <p:spPr>
          <a:xfrm>
            <a:off x="801494" y="2844367"/>
            <a:ext cx="686022" cy="369332"/>
          </a:xfrm>
          <a:prstGeom prst="rect">
            <a:avLst/>
          </a:prstGeom>
        </p:spPr>
        <p:txBody>
          <a:bodyPr wrap="squar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114" name="正方形/長方形 4">
            <a:extLst>
              <a:ext uri="{FF2B5EF4-FFF2-40B4-BE49-F238E27FC236}">
                <a16:creationId xmlns:a16="http://schemas.microsoft.com/office/drawing/2014/main" id="{A7C733FF-3E3E-4A46-BEC7-4FCBE08B07B5}"/>
              </a:ext>
            </a:extLst>
          </p:cNvPr>
          <p:cNvSpPr/>
          <p:nvPr/>
        </p:nvSpPr>
        <p:spPr>
          <a:xfrm>
            <a:off x="741805" y="2618917"/>
            <a:ext cx="798259" cy="77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TextBox 27">
            <a:extLst>
              <a:ext uri="{FF2B5EF4-FFF2-40B4-BE49-F238E27FC236}">
                <a16:creationId xmlns:a16="http://schemas.microsoft.com/office/drawing/2014/main" id="{A4FB3B92-BB73-47FC-AC25-654B9698F08F}"/>
              </a:ext>
            </a:extLst>
          </p:cNvPr>
          <p:cNvSpPr txBox="1"/>
          <p:nvPr/>
        </p:nvSpPr>
        <p:spPr>
          <a:xfrm>
            <a:off x="6457529" y="4205976"/>
            <a:ext cx="2633007" cy="400110"/>
          </a:xfrm>
          <a:prstGeom prst="rect">
            <a:avLst/>
          </a:prstGeom>
          <a:noFill/>
        </p:spPr>
        <p:txBody>
          <a:bodyPr wrap="square" rtlCol="0">
            <a:spAutoFit/>
          </a:bodyPr>
          <a:lstStyle/>
          <a:p>
            <a:r>
              <a:rPr lang="en-US" sz="2000" b="1" dirty="0">
                <a:solidFill>
                  <a:schemeClr val="accent3">
                    <a:lumMod val="10000"/>
                  </a:schemeClr>
                </a:solidFill>
              </a:rPr>
              <a:t>LOAD-DISPLACEMENT</a:t>
            </a:r>
          </a:p>
        </p:txBody>
      </p:sp>
      <p:sp>
        <p:nvSpPr>
          <p:cNvPr id="36" name="TextBox 35">
            <a:extLst>
              <a:ext uri="{FF2B5EF4-FFF2-40B4-BE49-F238E27FC236}">
                <a16:creationId xmlns:a16="http://schemas.microsoft.com/office/drawing/2014/main" id="{1DF92238-A380-4031-A53D-DA75A5420387}"/>
              </a:ext>
            </a:extLst>
          </p:cNvPr>
          <p:cNvSpPr txBox="1"/>
          <p:nvPr/>
        </p:nvSpPr>
        <p:spPr>
          <a:xfrm rot="10800000">
            <a:off x="6424294" y="4493933"/>
            <a:ext cx="461665" cy="1240336"/>
          </a:xfrm>
          <a:prstGeom prst="rect">
            <a:avLst/>
          </a:prstGeom>
          <a:noFill/>
        </p:spPr>
        <p:txBody>
          <a:bodyPr vert="eaVert" wrap="square" rtlCol="0">
            <a:spAutoFit/>
          </a:bodyPr>
          <a:lstStyle/>
          <a:p>
            <a:r>
              <a:rPr lang="en-US" dirty="0">
                <a:solidFill>
                  <a:schemeClr val="accent3">
                    <a:lumMod val="10000"/>
                  </a:schemeClr>
                </a:solidFill>
              </a:rPr>
              <a:t>LOAD[MPa]</a:t>
            </a:r>
          </a:p>
        </p:txBody>
      </p:sp>
      <p:sp>
        <p:nvSpPr>
          <p:cNvPr id="37" name="Oval 36">
            <a:extLst>
              <a:ext uri="{FF2B5EF4-FFF2-40B4-BE49-F238E27FC236}">
                <a16:creationId xmlns:a16="http://schemas.microsoft.com/office/drawing/2014/main" id="{867FAEBC-AA71-45EA-848F-581979938118}"/>
              </a:ext>
            </a:extLst>
          </p:cNvPr>
          <p:cNvSpPr/>
          <p:nvPr/>
        </p:nvSpPr>
        <p:spPr>
          <a:xfrm>
            <a:off x="7730002" y="4599989"/>
            <a:ext cx="79986" cy="79986"/>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18" name="TextBox 117">
            <a:extLst>
              <a:ext uri="{FF2B5EF4-FFF2-40B4-BE49-F238E27FC236}">
                <a16:creationId xmlns:a16="http://schemas.microsoft.com/office/drawing/2014/main" id="{F726A9D9-ED81-459C-B58C-92758CF95BDF}"/>
              </a:ext>
            </a:extLst>
          </p:cNvPr>
          <p:cNvSpPr txBox="1"/>
          <p:nvPr/>
        </p:nvSpPr>
        <p:spPr>
          <a:xfrm>
            <a:off x="7232500" y="4865729"/>
            <a:ext cx="2208587" cy="878895"/>
          </a:xfrm>
          <a:prstGeom prst="rect">
            <a:avLst/>
          </a:prstGeom>
          <a:noFill/>
        </p:spPr>
        <p:txBody>
          <a:bodyPr wrap="square" rtlCol="0">
            <a:spAutoFit/>
          </a:bodyPr>
          <a:lstStyle/>
          <a:p>
            <a:pPr>
              <a:lnSpc>
                <a:spcPts val="2000"/>
              </a:lnSpc>
            </a:pPr>
            <a:r>
              <a:rPr lang="en-US" sz="2400" b="1" dirty="0">
                <a:solidFill>
                  <a:schemeClr val="accent1"/>
                </a:solidFill>
              </a:rPr>
              <a:t>Maximum</a:t>
            </a:r>
          </a:p>
          <a:p>
            <a:pPr>
              <a:lnSpc>
                <a:spcPts val="2000"/>
              </a:lnSpc>
            </a:pPr>
            <a:r>
              <a:rPr lang="en-US" sz="2400" b="1" dirty="0">
                <a:solidFill>
                  <a:schemeClr val="accent1"/>
                </a:solidFill>
              </a:rPr>
              <a:t>Compressive </a:t>
            </a:r>
          </a:p>
          <a:p>
            <a:pPr>
              <a:lnSpc>
                <a:spcPts val="2000"/>
              </a:lnSpc>
            </a:pPr>
            <a:r>
              <a:rPr lang="en-US" sz="2400" b="1" dirty="0">
                <a:solidFill>
                  <a:schemeClr val="accent1"/>
                </a:solidFill>
              </a:rPr>
              <a:t>Strength</a:t>
            </a:r>
          </a:p>
        </p:txBody>
      </p:sp>
      <p:sp>
        <p:nvSpPr>
          <p:cNvPr id="124" name="TextBox 123">
            <a:extLst>
              <a:ext uri="{FF2B5EF4-FFF2-40B4-BE49-F238E27FC236}">
                <a16:creationId xmlns:a16="http://schemas.microsoft.com/office/drawing/2014/main" id="{46440120-DDC8-4816-ACAC-3C368BF09D6B}"/>
              </a:ext>
            </a:extLst>
          </p:cNvPr>
          <p:cNvSpPr txBox="1"/>
          <p:nvPr/>
        </p:nvSpPr>
        <p:spPr>
          <a:xfrm rot="16200000">
            <a:off x="7711731" y="4821685"/>
            <a:ext cx="461665" cy="2116953"/>
          </a:xfrm>
          <a:prstGeom prst="rect">
            <a:avLst/>
          </a:prstGeom>
          <a:noFill/>
        </p:spPr>
        <p:txBody>
          <a:bodyPr vert="eaVert" wrap="square" rtlCol="0">
            <a:spAutoFit/>
          </a:bodyPr>
          <a:lstStyle/>
          <a:p>
            <a:r>
              <a:rPr lang="en-US" dirty="0">
                <a:solidFill>
                  <a:schemeClr val="accent3">
                    <a:lumMod val="10000"/>
                  </a:schemeClr>
                </a:solidFill>
              </a:rPr>
              <a:t>DISPLACEMENT[mm]</a:t>
            </a:r>
          </a:p>
        </p:txBody>
      </p:sp>
      <p:cxnSp>
        <p:nvCxnSpPr>
          <p:cNvPr id="125" name="Straight Arrow Connector 124">
            <a:extLst>
              <a:ext uri="{FF2B5EF4-FFF2-40B4-BE49-F238E27FC236}">
                <a16:creationId xmlns:a16="http://schemas.microsoft.com/office/drawing/2014/main" id="{BFA46AC3-9CAD-4B5C-8D1E-AA0083EA0051}"/>
              </a:ext>
            </a:extLst>
          </p:cNvPr>
          <p:cNvCxnSpPr>
            <a:cxnSpLocks/>
            <a:endCxn id="37" idx="5"/>
          </p:cNvCxnSpPr>
          <p:nvPr/>
        </p:nvCxnSpPr>
        <p:spPr>
          <a:xfrm flipH="1" flipV="1">
            <a:off x="7798274" y="4668261"/>
            <a:ext cx="101210" cy="15311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F790389C-7AC5-433F-8470-7D05CC9D76E8}"/>
              </a:ext>
            </a:extLst>
          </p:cNvPr>
          <p:cNvSpPr txBox="1"/>
          <p:nvPr/>
        </p:nvSpPr>
        <p:spPr>
          <a:xfrm>
            <a:off x="2031628" y="2390968"/>
            <a:ext cx="442770" cy="400110"/>
          </a:xfrm>
          <a:prstGeom prst="rect">
            <a:avLst/>
          </a:prstGeom>
          <a:noFill/>
        </p:spPr>
        <p:txBody>
          <a:bodyPr wrap="square" rtlCol="0">
            <a:spAutoFit/>
          </a:bodyPr>
          <a:lstStyle/>
          <a:p>
            <a:r>
              <a:rPr lang="en-US" sz="2000" b="1" dirty="0">
                <a:solidFill>
                  <a:schemeClr val="bg2">
                    <a:lumMod val="10000"/>
                  </a:schemeClr>
                </a:solidFill>
              </a:rPr>
              <a:t>or</a:t>
            </a:r>
            <a:endParaRPr lang="en-US" b="1" dirty="0">
              <a:solidFill>
                <a:schemeClr val="bg2">
                  <a:lumMod val="10000"/>
                </a:schemeClr>
              </a:solidFill>
            </a:endParaRPr>
          </a:p>
        </p:txBody>
      </p:sp>
      <p:pic>
        <p:nvPicPr>
          <p:cNvPr id="133" name="Picture 132" descr="A picture containing building, building material&#10;&#10;Description automatically generated">
            <a:extLst>
              <a:ext uri="{FF2B5EF4-FFF2-40B4-BE49-F238E27FC236}">
                <a16:creationId xmlns:a16="http://schemas.microsoft.com/office/drawing/2014/main" id="{DF9E0A73-49CC-4F74-84AD-DC5DF295CA9C}"/>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535260" y="1618183"/>
            <a:ext cx="1469331" cy="1101998"/>
          </a:xfrm>
          <a:prstGeom prst="rect">
            <a:avLst/>
          </a:prstGeom>
        </p:spPr>
      </p:pic>
      <p:pic>
        <p:nvPicPr>
          <p:cNvPr id="135" name="Picture 134" descr="A close up of a logo&#10;&#10;Description automatically generated">
            <a:extLst>
              <a:ext uri="{FF2B5EF4-FFF2-40B4-BE49-F238E27FC236}">
                <a16:creationId xmlns:a16="http://schemas.microsoft.com/office/drawing/2014/main" id="{B13E1F26-2BF8-4C01-A21C-BB98F5F2AA4A}"/>
              </a:ext>
            </a:extLst>
          </p:cNvPr>
          <p:cNvPicPr>
            <a:picLocks noChangeAspect="1"/>
          </p:cNvPicPr>
          <p:nvPr/>
        </p:nvPicPr>
        <p:blipFill rotWithShape="1">
          <a:blip r:embed="rId6">
            <a:extLst>
              <a:ext uri="{28A0092B-C50C-407E-A947-70E740481C1C}">
                <a14:useLocalDpi xmlns:a14="http://schemas.microsoft.com/office/drawing/2010/main" val="0"/>
              </a:ext>
            </a:extLst>
          </a:blip>
          <a:srcRect l="17579" t="19395" r="18276" b="15974"/>
          <a:stretch/>
        </p:blipFill>
        <p:spPr>
          <a:xfrm rot="21345150">
            <a:off x="7695368" y="2582312"/>
            <a:ext cx="1182480" cy="1191435"/>
          </a:xfrm>
          <a:prstGeom prst="rect">
            <a:avLst/>
          </a:prstGeom>
        </p:spPr>
      </p:pic>
      <p:pic>
        <p:nvPicPr>
          <p:cNvPr id="136" name="Picture 135">
            <a:extLst>
              <a:ext uri="{FF2B5EF4-FFF2-40B4-BE49-F238E27FC236}">
                <a16:creationId xmlns:a16="http://schemas.microsoft.com/office/drawing/2014/main" id="{7A59978D-8925-4BDB-AC60-DE15AE143B24}"/>
              </a:ext>
            </a:extLst>
          </p:cNvPr>
          <p:cNvPicPr>
            <a:picLocks noChangeAspect="1"/>
          </p:cNvPicPr>
          <p:nvPr/>
        </p:nvPicPr>
        <p:blipFill rotWithShape="1">
          <a:blip r:embed="rId7">
            <a:extLst>
              <a:ext uri="{28A0092B-C50C-407E-A947-70E740481C1C}">
                <a14:useLocalDpi xmlns:a14="http://schemas.microsoft.com/office/drawing/2010/main" val="0"/>
              </a:ext>
            </a:extLst>
          </a:blip>
          <a:srcRect l="12426" t="243" r="11852" b="-669"/>
          <a:stretch/>
        </p:blipFill>
        <p:spPr>
          <a:xfrm>
            <a:off x="5726810" y="2674880"/>
            <a:ext cx="1074554" cy="1068849"/>
          </a:xfrm>
          <a:prstGeom prst="rect">
            <a:avLst/>
          </a:prstGeom>
        </p:spPr>
      </p:pic>
      <p:pic>
        <p:nvPicPr>
          <p:cNvPr id="134" name="Picture 133">
            <a:extLst>
              <a:ext uri="{FF2B5EF4-FFF2-40B4-BE49-F238E27FC236}">
                <a16:creationId xmlns:a16="http://schemas.microsoft.com/office/drawing/2014/main" id="{08B5765B-2972-42CE-8713-70411122E05B}"/>
              </a:ext>
            </a:extLst>
          </p:cNvPr>
          <p:cNvPicPr>
            <a:picLocks noChangeAspect="1"/>
          </p:cNvPicPr>
          <p:nvPr/>
        </p:nvPicPr>
        <p:blipFill rotWithShape="1">
          <a:blip r:embed="rId8">
            <a:extLst>
              <a:ext uri="{28A0092B-C50C-407E-A947-70E740481C1C}">
                <a14:useLocalDpi xmlns:a14="http://schemas.microsoft.com/office/drawing/2010/main"/>
              </a:ext>
            </a:extLst>
          </a:blip>
          <a:srcRect l="10538" t="1" r="13412" b="4617"/>
          <a:stretch/>
        </p:blipFill>
        <p:spPr>
          <a:xfrm>
            <a:off x="7692373" y="1578717"/>
            <a:ext cx="1171516" cy="1101999"/>
          </a:xfrm>
          <a:prstGeom prst="rect">
            <a:avLst/>
          </a:prstGeom>
        </p:spPr>
      </p:pic>
      <p:pic>
        <p:nvPicPr>
          <p:cNvPr id="137" name="Picture 136">
            <a:extLst>
              <a:ext uri="{FF2B5EF4-FFF2-40B4-BE49-F238E27FC236}">
                <a16:creationId xmlns:a16="http://schemas.microsoft.com/office/drawing/2014/main" id="{E0A5EC2D-2E7A-45AD-9957-CF391F6EBCE2}"/>
              </a:ext>
            </a:extLst>
          </p:cNvPr>
          <p:cNvPicPr>
            <a:picLocks noChangeAspect="1"/>
          </p:cNvPicPr>
          <p:nvPr/>
        </p:nvPicPr>
        <p:blipFill rotWithShape="1">
          <a:blip r:embed="rId7">
            <a:extLst>
              <a:ext uri="{28A0092B-C50C-407E-A947-70E740481C1C}">
                <a14:useLocalDpi xmlns:a14="http://schemas.microsoft.com/office/drawing/2010/main" val="0"/>
              </a:ext>
            </a:extLst>
          </a:blip>
          <a:srcRect l="12426" t="243" r="11852" b="-669"/>
          <a:stretch/>
        </p:blipFill>
        <p:spPr>
          <a:xfrm>
            <a:off x="261943" y="4626032"/>
            <a:ext cx="939919" cy="934929"/>
          </a:xfrm>
          <a:prstGeom prst="rect">
            <a:avLst/>
          </a:prstGeom>
        </p:spPr>
      </p:pic>
      <p:sp>
        <p:nvSpPr>
          <p:cNvPr id="139" name="2. Previous Apply of 3D RBSM to Concrete Expansion Analysis">
            <a:extLst>
              <a:ext uri="{FF2B5EF4-FFF2-40B4-BE49-F238E27FC236}">
                <a16:creationId xmlns:a16="http://schemas.microsoft.com/office/drawing/2014/main" id="{1B5F24DC-4EE5-4544-A9D9-B788DE757F70}"/>
              </a:ext>
            </a:extLst>
          </p:cNvPr>
          <p:cNvSpPr txBox="1"/>
          <p:nvPr/>
        </p:nvSpPr>
        <p:spPr>
          <a:xfrm>
            <a:off x="204980" y="3779040"/>
            <a:ext cx="8740571" cy="471924"/>
          </a:xfrm>
          <a:prstGeom prst="rect">
            <a:avLst/>
          </a:prstGeom>
          <a:solidFill>
            <a:schemeClr val="bg2"/>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lvl1pPr>
          </a:lstStyle>
          <a:p>
            <a:pPr algn="ctr">
              <a:defRPr sz="3000" b="1"/>
            </a:pPr>
            <a:r>
              <a:rPr lang="en-US" sz="2400" dirty="0">
                <a:solidFill>
                  <a:schemeClr val="bg2">
                    <a:lumMod val="10000"/>
                  </a:schemeClr>
                </a:solidFill>
              </a:rPr>
              <a:t>Mechanical Properties After Expansion</a:t>
            </a:r>
          </a:p>
        </p:txBody>
      </p:sp>
      <p:sp>
        <p:nvSpPr>
          <p:cNvPr id="140" name="TextBox 139">
            <a:extLst>
              <a:ext uri="{FF2B5EF4-FFF2-40B4-BE49-F238E27FC236}">
                <a16:creationId xmlns:a16="http://schemas.microsoft.com/office/drawing/2014/main" id="{89F9F64E-49F3-4C61-A9E0-FD9C914C3190}"/>
              </a:ext>
            </a:extLst>
          </p:cNvPr>
          <p:cNvSpPr txBox="1"/>
          <p:nvPr/>
        </p:nvSpPr>
        <p:spPr>
          <a:xfrm>
            <a:off x="6705692" y="2628453"/>
            <a:ext cx="1140540" cy="830997"/>
          </a:xfrm>
          <a:prstGeom prst="rect">
            <a:avLst/>
          </a:prstGeom>
          <a:noFill/>
        </p:spPr>
        <p:txBody>
          <a:bodyPr wrap="square" rtlCol="0">
            <a:spAutoFit/>
          </a:bodyPr>
          <a:lstStyle/>
          <a:p>
            <a:pPr algn="r"/>
            <a:r>
              <a:rPr lang="en-US" sz="2400" b="1" dirty="0">
                <a:solidFill>
                  <a:schemeClr val="accent1"/>
                </a:solidFill>
              </a:rPr>
              <a:t>Inner Stress</a:t>
            </a:r>
          </a:p>
        </p:txBody>
      </p:sp>
      <p:sp>
        <p:nvSpPr>
          <p:cNvPr id="141" name="TextBox 140">
            <a:extLst>
              <a:ext uri="{FF2B5EF4-FFF2-40B4-BE49-F238E27FC236}">
                <a16:creationId xmlns:a16="http://schemas.microsoft.com/office/drawing/2014/main" id="{3C6B93AC-4042-428F-858D-417BD964E483}"/>
              </a:ext>
            </a:extLst>
          </p:cNvPr>
          <p:cNvSpPr txBox="1"/>
          <p:nvPr/>
        </p:nvSpPr>
        <p:spPr>
          <a:xfrm>
            <a:off x="6681290" y="1588385"/>
            <a:ext cx="1140540" cy="830997"/>
          </a:xfrm>
          <a:prstGeom prst="rect">
            <a:avLst/>
          </a:prstGeom>
          <a:noFill/>
        </p:spPr>
        <p:txBody>
          <a:bodyPr wrap="square" rtlCol="0">
            <a:spAutoFit/>
          </a:bodyPr>
          <a:lstStyle/>
          <a:p>
            <a:pPr algn="r"/>
            <a:r>
              <a:rPr lang="en-US" sz="2400" b="1" dirty="0">
                <a:solidFill>
                  <a:schemeClr val="accent1"/>
                </a:solidFill>
              </a:rPr>
              <a:t>Surface</a:t>
            </a:r>
          </a:p>
          <a:p>
            <a:pPr algn="r"/>
            <a:r>
              <a:rPr lang="en-US" sz="2400" b="1" dirty="0">
                <a:solidFill>
                  <a:schemeClr val="accent1"/>
                </a:solidFill>
              </a:rPr>
              <a:t>Crack</a:t>
            </a:r>
          </a:p>
        </p:txBody>
      </p:sp>
      <p:sp>
        <p:nvSpPr>
          <p:cNvPr id="142" name="TextBox 141">
            <a:extLst>
              <a:ext uri="{FF2B5EF4-FFF2-40B4-BE49-F238E27FC236}">
                <a16:creationId xmlns:a16="http://schemas.microsoft.com/office/drawing/2014/main" id="{9E004418-7D14-44CA-9130-58032A84CA2F}"/>
              </a:ext>
            </a:extLst>
          </p:cNvPr>
          <p:cNvSpPr txBox="1"/>
          <p:nvPr/>
        </p:nvSpPr>
        <p:spPr>
          <a:xfrm>
            <a:off x="4585185" y="2640023"/>
            <a:ext cx="1140540" cy="830997"/>
          </a:xfrm>
          <a:prstGeom prst="rect">
            <a:avLst/>
          </a:prstGeom>
          <a:noFill/>
        </p:spPr>
        <p:txBody>
          <a:bodyPr wrap="square" rtlCol="0">
            <a:spAutoFit/>
          </a:bodyPr>
          <a:lstStyle/>
          <a:p>
            <a:pPr algn="r"/>
            <a:r>
              <a:rPr lang="en-US" sz="2400" b="1" dirty="0">
                <a:solidFill>
                  <a:schemeClr val="accent1"/>
                </a:solidFill>
              </a:rPr>
              <a:t>Inner</a:t>
            </a:r>
          </a:p>
          <a:p>
            <a:pPr algn="r"/>
            <a:r>
              <a:rPr lang="en-US" sz="2400" b="1" dirty="0">
                <a:solidFill>
                  <a:schemeClr val="accent1"/>
                </a:solidFill>
              </a:rPr>
              <a:t>Crack</a:t>
            </a:r>
          </a:p>
        </p:txBody>
      </p:sp>
      <p:sp>
        <p:nvSpPr>
          <p:cNvPr id="143" name="TextBox 142">
            <a:extLst>
              <a:ext uri="{FF2B5EF4-FFF2-40B4-BE49-F238E27FC236}">
                <a16:creationId xmlns:a16="http://schemas.microsoft.com/office/drawing/2014/main" id="{552BDDFF-E13B-4278-9749-2743DB4678C7}"/>
              </a:ext>
            </a:extLst>
          </p:cNvPr>
          <p:cNvSpPr txBox="1"/>
          <p:nvPr/>
        </p:nvSpPr>
        <p:spPr>
          <a:xfrm>
            <a:off x="4286012" y="1586725"/>
            <a:ext cx="1495991" cy="830997"/>
          </a:xfrm>
          <a:prstGeom prst="rect">
            <a:avLst/>
          </a:prstGeom>
          <a:noFill/>
        </p:spPr>
        <p:txBody>
          <a:bodyPr wrap="square" rtlCol="0">
            <a:spAutoFit/>
          </a:bodyPr>
          <a:lstStyle/>
          <a:p>
            <a:pPr algn="r"/>
            <a:r>
              <a:rPr lang="en-US" sz="2400" b="1" dirty="0">
                <a:solidFill>
                  <a:schemeClr val="accent1"/>
                </a:solidFill>
              </a:rPr>
              <a:t>Volume</a:t>
            </a:r>
          </a:p>
          <a:p>
            <a:pPr algn="r"/>
            <a:r>
              <a:rPr lang="en-US" sz="2400" b="1" dirty="0">
                <a:solidFill>
                  <a:schemeClr val="accent1"/>
                </a:solidFill>
              </a:rPr>
              <a:t>Increase</a:t>
            </a:r>
          </a:p>
        </p:txBody>
      </p:sp>
      <p:sp>
        <p:nvSpPr>
          <p:cNvPr id="144" name="テキスト ボックス 5">
            <a:extLst>
              <a:ext uri="{FF2B5EF4-FFF2-40B4-BE49-F238E27FC236}">
                <a16:creationId xmlns:a16="http://schemas.microsoft.com/office/drawing/2014/main" id="{4CE6B008-9AE7-4A69-B2FA-74ADF9CC181A}"/>
              </a:ext>
            </a:extLst>
          </p:cNvPr>
          <p:cNvSpPr txBox="1"/>
          <p:nvPr/>
        </p:nvSpPr>
        <p:spPr>
          <a:xfrm>
            <a:off x="3045123" y="2237005"/>
            <a:ext cx="1495991" cy="830995"/>
          </a:xfrm>
          <a:prstGeom prst="rect">
            <a:avLst/>
          </a:prstGeom>
          <a:solidFill>
            <a:schemeClr val="accent4"/>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sz="2400" dirty="0">
                <a:solidFill>
                  <a:schemeClr val="bg2">
                    <a:lumMod val="10000"/>
                  </a:schemeClr>
                </a:solidFill>
              </a:rPr>
              <a:t>Expansion</a:t>
            </a:r>
          </a:p>
          <a:p>
            <a:pPr algn="ctr"/>
            <a:r>
              <a:rPr lang="en-US" sz="2400" dirty="0">
                <a:solidFill>
                  <a:schemeClr val="bg2">
                    <a:lumMod val="10000"/>
                  </a:schemeClr>
                </a:solidFill>
              </a:rPr>
              <a:t>Behavior</a:t>
            </a:r>
            <a:endParaRPr sz="2400" dirty="0">
              <a:solidFill>
                <a:schemeClr val="bg2">
                  <a:lumMod val="10000"/>
                </a:schemeClr>
              </a:solidFill>
            </a:endParaRPr>
          </a:p>
        </p:txBody>
      </p:sp>
      <p:pic>
        <p:nvPicPr>
          <p:cNvPr id="145" name="Picture 144">
            <a:extLst>
              <a:ext uri="{FF2B5EF4-FFF2-40B4-BE49-F238E27FC236}">
                <a16:creationId xmlns:a16="http://schemas.microsoft.com/office/drawing/2014/main" id="{9ADB17FD-D3CC-4C4D-9A45-F16C0600C813}"/>
              </a:ext>
            </a:extLst>
          </p:cNvPr>
          <p:cNvPicPr>
            <a:picLocks noChangeAspect="1"/>
          </p:cNvPicPr>
          <p:nvPr/>
        </p:nvPicPr>
        <p:blipFill rotWithShape="1">
          <a:blip r:embed="rId8">
            <a:extLst>
              <a:ext uri="{28A0092B-C50C-407E-A947-70E740481C1C}">
                <a14:useLocalDpi xmlns:a14="http://schemas.microsoft.com/office/drawing/2010/main"/>
              </a:ext>
            </a:extLst>
          </a:blip>
          <a:srcRect l="10538" t="1" r="13412" b="4617"/>
          <a:stretch/>
        </p:blipFill>
        <p:spPr>
          <a:xfrm>
            <a:off x="1291942" y="4648921"/>
            <a:ext cx="876074" cy="824088"/>
          </a:xfrm>
          <a:prstGeom prst="rect">
            <a:avLst/>
          </a:prstGeom>
        </p:spPr>
      </p:pic>
      <p:sp>
        <p:nvSpPr>
          <p:cNvPr id="146" name="正方形/長方形 34">
            <a:extLst>
              <a:ext uri="{FF2B5EF4-FFF2-40B4-BE49-F238E27FC236}">
                <a16:creationId xmlns:a16="http://schemas.microsoft.com/office/drawing/2014/main" id="{2A731363-304D-49E7-BDCA-F610937D5151}"/>
              </a:ext>
            </a:extLst>
          </p:cNvPr>
          <p:cNvSpPr/>
          <p:nvPr/>
        </p:nvSpPr>
        <p:spPr>
          <a:xfrm>
            <a:off x="487854" y="1820855"/>
            <a:ext cx="251093" cy="7086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7" name="文本框 42">
            <a:extLst>
              <a:ext uri="{FF2B5EF4-FFF2-40B4-BE49-F238E27FC236}">
                <a16:creationId xmlns:a16="http://schemas.microsoft.com/office/drawing/2014/main" id="{5061BCDE-69B5-4867-9738-BE4195018B9C}"/>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tx2"/>
                </a:solidFill>
              </a:rPr>
              <a:t>3</a:t>
            </a:r>
            <a:endParaRPr kumimoji="1" lang="zh-CN" altLang="en-US" dirty="0">
              <a:solidFill>
                <a:schemeClr val="tx2"/>
              </a:solidFill>
            </a:endParaRPr>
          </a:p>
        </p:txBody>
      </p:sp>
    </p:spTree>
    <p:extLst>
      <p:ext uri="{BB962C8B-B14F-4D97-AF65-F5344CB8AC3E}">
        <p14:creationId xmlns:p14="http://schemas.microsoft.com/office/powerpoint/2010/main" val="23698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1" nodeType="withEffect">
                                  <p:stCondLst>
                                    <p:cond delay="0"/>
                                  </p:stCondLst>
                                  <p:childTnLst>
                                    <p:animMotion origin="layout" path="M 3.05556E-6 4.07407E-6 L -0.01025 -0.01088 " pathEditMode="relative" rAng="0" ptsTypes="AA">
                                      <p:cBhvr>
                                        <p:cTn id="6" dur="2000" fill="hold"/>
                                        <p:tgtEl>
                                          <p:spTgt spid="66"/>
                                        </p:tgtEl>
                                        <p:attrNameLst>
                                          <p:attrName>ppt_x</p:attrName>
                                          <p:attrName>ppt_y</p:attrName>
                                        </p:attrNameLst>
                                      </p:cBhvr>
                                      <p:rCtr x="-521" y="-556"/>
                                    </p:animMotion>
                                  </p:childTnLst>
                                </p:cTn>
                              </p:par>
                              <p:par>
                                <p:cTn id="7" presetID="49" presetClass="path" presetSubtype="0" repeatCount="indefinite" accel="50000" decel="50000" fill="hold" grpId="0" nodeType="withEffect">
                                  <p:stCondLst>
                                    <p:cond delay="0"/>
                                  </p:stCondLst>
                                  <p:childTnLst>
                                    <p:animMotion origin="layout" path="M -5.55556E-7 4.44444E-6 L 0.01129 0.01134 " pathEditMode="relative" rAng="0" ptsTypes="AA">
                                      <p:cBhvr>
                                        <p:cTn id="8" dur="2000" fill="hold"/>
                                        <p:tgtEl>
                                          <p:spTgt spid="67"/>
                                        </p:tgtEl>
                                        <p:attrNameLst>
                                          <p:attrName>ppt_x</p:attrName>
                                          <p:attrName>ppt_y</p:attrName>
                                        </p:attrNameLst>
                                      </p:cBhvr>
                                      <p:rCtr x="556" y="556"/>
                                    </p:animMotion>
                                  </p:childTnLst>
                                </p:cTn>
                              </p:par>
                              <p:par>
                                <p:cTn id="9" presetID="6" presetClass="emph" presetSubtype="0" repeatCount="indefinite" fill="hold" grpId="1" nodeType="withEffect">
                                  <p:stCondLst>
                                    <p:cond delay="0"/>
                                  </p:stCondLst>
                                  <p:childTnLst>
                                    <p:animScale>
                                      <p:cBhvr>
                                        <p:cTn id="10" dur="2000" fill="hold"/>
                                        <p:tgtEl>
                                          <p:spTgt spid="71"/>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5"/>
                                        </p:tgtEl>
                                        <p:attrNameLst>
                                          <p:attrName>style.visibility</p:attrName>
                                        </p:attrNameLst>
                                      </p:cBhvr>
                                      <p:to>
                                        <p:strVal val="visible"/>
                                      </p:to>
                                    </p:set>
                                  </p:childTnLst>
                                </p:cTn>
                              </p:par>
                              <p:par>
                                <p:cTn id="33" presetID="1" presetClass="entr" presetSubtype="0" fill="hold" grpId="0" nodeType="withEffect">
                                  <p:stCondLst>
                                    <p:cond delay="100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1000"/>
                                  </p:stCondLst>
                                  <p:childTnLst>
                                    <p:set>
                                      <p:cBhvr>
                                        <p:cTn id="36" dur="1" fill="hold">
                                          <p:stCondLst>
                                            <p:cond delay="0"/>
                                          </p:stCondLst>
                                        </p:cTn>
                                        <p:tgtEl>
                                          <p:spTgt spid="125"/>
                                        </p:tgtEl>
                                        <p:attrNameLst>
                                          <p:attrName>style.visibility</p:attrName>
                                        </p:attrNameLst>
                                      </p:cBhvr>
                                      <p:to>
                                        <p:strVal val="visible"/>
                                      </p:to>
                                    </p:set>
                                  </p:childTnLst>
                                </p:cTn>
                              </p:par>
                              <p:par>
                                <p:cTn id="37" presetID="1" presetClass="entr" presetSubtype="0" fill="hold" grpId="0" nodeType="withEffect">
                                  <p:stCondLst>
                                    <p:cond delay="1000"/>
                                  </p:stCondLst>
                                  <p:childTnLst>
                                    <p:set>
                                      <p:cBhvr>
                                        <p:cTn id="3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66" grpId="1" animBg="1"/>
      <p:bldP spid="67" grpId="0" animBg="1"/>
      <p:bldP spid="71" grpId="1" animBg="1"/>
      <p:bldP spid="28" grpId="0"/>
      <p:bldP spid="36" grpId="0"/>
      <p:bldP spid="37" grpId="0" animBg="1"/>
      <p:bldP spid="118" grpId="0"/>
      <p:bldP spid="124" grpId="0"/>
      <p:bldP spid="1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 name="2. Previous Apply of 3D RBSM to Concrete Expansion Analysis">
            <a:extLst>
              <a:ext uri="{FF2B5EF4-FFF2-40B4-BE49-F238E27FC236}">
                <a16:creationId xmlns:a16="http://schemas.microsoft.com/office/drawing/2014/main" id="{DC401984-00F0-4D91-BF71-607245EA731D}"/>
              </a:ext>
            </a:extLst>
          </p:cNvPr>
          <p:cNvSpPr txBox="1"/>
          <p:nvPr/>
        </p:nvSpPr>
        <p:spPr>
          <a:xfrm>
            <a:off x="3400206" y="1004004"/>
            <a:ext cx="5625207" cy="471924"/>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lvl1pPr>
          </a:lstStyle>
          <a:p>
            <a:r>
              <a:rPr sz="2400" dirty="0">
                <a:solidFill>
                  <a:schemeClr val="bg2">
                    <a:lumMod val="10000"/>
                  </a:schemeClr>
                </a:solidFill>
              </a:rPr>
              <a:t>Previous Apply </a:t>
            </a:r>
            <a:r>
              <a:rPr lang="en-US" sz="2400" dirty="0">
                <a:solidFill>
                  <a:schemeClr val="bg2">
                    <a:lumMod val="10000"/>
                  </a:schemeClr>
                </a:solidFill>
              </a:rPr>
              <a:t>in </a:t>
            </a:r>
            <a:r>
              <a:rPr sz="2400" dirty="0">
                <a:solidFill>
                  <a:schemeClr val="bg2">
                    <a:lumMod val="10000"/>
                  </a:schemeClr>
                </a:solidFill>
              </a:rPr>
              <a:t>Concrete Expansion</a:t>
            </a:r>
          </a:p>
        </p:txBody>
      </p:sp>
      <p:sp>
        <p:nvSpPr>
          <p:cNvPr id="76" name="2. Previous Apply of 3D RBSM to Concrete Expansion Analysis">
            <a:extLst>
              <a:ext uri="{FF2B5EF4-FFF2-40B4-BE49-F238E27FC236}">
                <a16:creationId xmlns:a16="http://schemas.microsoft.com/office/drawing/2014/main" id="{B77CDF8A-ABA6-44E3-96F6-62EABD463213}"/>
              </a:ext>
            </a:extLst>
          </p:cNvPr>
          <p:cNvSpPr txBox="1"/>
          <p:nvPr/>
        </p:nvSpPr>
        <p:spPr>
          <a:xfrm>
            <a:off x="171099" y="994463"/>
            <a:ext cx="3235886" cy="471924"/>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lvl1pPr algn="l">
              <a:defRPr sz="2600" b="1"/>
            </a:lvl1pPr>
          </a:lstStyle>
          <a:p>
            <a:r>
              <a:rPr sz="2400" dirty="0">
                <a:solidFill>
                  <a:schemeClr val="bg2">
                    <a:lumMod val="10000"/>
                  </a:schemeClr>
                </a:solidFill>
              </a:rPr>
              <a:t>Rigid Body Spring Model</a:t>
            </a:r>
          </a:p>
        </p:txBody>
      </p:sp>
      <p:sp>
        <p:nvSpPr>
          <p:cNvPr id="149" name="Subtitle 2">
            <a:extLst>
              <a:ext uri="{FF2B5EF4-FFF2-40B4-BE49-F238E27FC236}">
                <a16:creationId xmlns:a16="http://schemas.microsoft.com/office/drawing/2014/main" id="{156787EA-2126-43C8-B1E5-F25B4D2810AF}"/>
              </a:ext>
            </a:extLst>
          </p:cNvPr>
          <p:cNvSpPr txBox="1">
            <a:spLocks/>
          </p:cNvSpPr>
          <p:nvPr/>
        </p:nvSpPr>
        <p:spPr>
          <a:xfrm>
            <a:off x="158066" y="973691"/>
            <a:ext cx="8902549" cy="5176917"/>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chemeClr val="bg2">
                    <a:lumMod val="10000"/>
                  </a:schemeClr>
                </a:solidFill>
              </a:rPr>
              <a:t> </a:t>
            </a:r>
          </a:p>
        </p:txBody>
      </p:sp>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8863765" cy="889307"/>
          </a:xfrm>
        </p:spPr>
        <p:txBody>
          <a:bodyPr>
            <a:normAutofit fontScale="90000"/>
          </a:bodyPr>
          <a:lstStyle/>
          <a:p>
            <a:r>
              <a:rPr lang="en-US" dirty="0"/>
              <a:t>METHODOLOGY</a:t>
            </a:r>
          </a:p>
        </p:txBody>
      </p:sp>
      <p:sp>
        <p:nvSpPr>
          <p:cNvPr id="56" name="ASR and DEF as Two Main Reason Causing Concrete Cracking…">
            <a:extLst>
              <a:ext uri="{FF2B5EF4-FFF2-40B4-BE49-F238E27FC236}">
                <a16:creationId xmlns:a16="http://schemas.microsoft.com/office/drawing/2014/main" id="{1563EFA3-89D2-436C-AB9C-5E8688D37429}"/>
              </a:ext>
            </a:extLst>
          </p:cNvPr>
          <p:cNvSpPr txBox="1"/>
          <p:nvPr/>
        </p:nvSpPr>
        <p:spPr>
          <a:xfrm>
            <a:off x="0" y="6287994"/>
            <a:ext cx="9144000"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bg2">
                    <a:lumMod val="10000"/>
                  </a:schemeClr>
                </a:solidFill>
              </a:rPr>
              <a:t>RBSM is Appropriate Expansion and Residual Capacity Simulation</a:t>
            </a:r>
          </a:p>
        </p:txBody>
      </p:sp>
      <p:sp>
        <p:nvSpPr>
          <p:cNvPr id="370" name="Subtitle 2">
            <a:extLst>
              <a:ext uri="{FF2B5EF4-FFF2-40B4-BE49-F238E27FC236}">
                <a16:creationId xmlns:a16="http://schemas.microsoft.com/office/drawing/2014/main" id="{CA549DDF-178E-46C3-ADC3-2AAE4172EC5B}"/>
              </a:ext>
            </a:extLst>
          </p:cNvPr>
          <p:cNvSpPr txBox="1">
            <a:spLocks/>
          </p:cNvSpPr>
          <p:nvPr/>
        </p:nvSpPr>
        <p:spPr>
          <a:xfrm>
            <a:off x="3395140" y="972836"/>
            <a:ext cx="5655748" cy="2399368"/>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chemeClr val="bg2">
                    <a:lumMod val="10000"/>
                  </a:schemeClr>
                </a:solidFill>
              </a:rPr>
              <a:t> </a:t>
            </a:r>
          </a:p>
        </p:txBody>
      </p:sp>
      <p:pic>
        <p:nvPicPr>
          <p:cNvPr id="377" name="图像" descr="图像">
            <a:extLst>
              <a:ext uri="{FF2B5EF4-FFF2-40B4-BE49-F238E27FC236}">
                <a16:creationId xmlns:a16="http://schemas.microsoft.com/office/drawing/2014/main" id="{CD85AF24-B4CE-4B44-9F83-39FB59FFB2FC}"/>
              </a:ext>
            </a:extLst>
          </p:cNvPr>
          <p:cNvPicPr>
            <a:picLocks noChangeAspect="1"/>
          </p:cNvPicPr>
          <p:nvPr/>
        </p:nvPicPr>
        <p:blipFill>
          <a:blip r:embed="rId3">
            <a:extLst/>
          </a:blip>
          <a:stretch>
            <a:fillRect/>
          </a:stretch>
        </p:blipFill>
        <p:spPr>
          <a:xfrm>
            <a:off x="3560865" y="1664371"/>
            <a:ext cx="1592670" cy="1635614"/>
          </a:xfrm>
          <a:prstGeom prst="rect">
            <a:avLst/>
          </a:prstGeom>
          <a:ln w="12700" cap="flat">
            <a:noFill/>
            <a:miter lim="400000"/>
          </a:ln>
          <a:effectLst/>
        </p:spPr>
      </p:pic>
      <p:pic>
        <p:nvPicPr>
          <p:cNvPr id="378" name="图像" descr="图像">
            <a:extLst>
              <a:ext uri="{FF2B5EF4-FFF2-40B4-BE49-F238E27FC236}">
                <a16:creationId xmlns:a16="http://schemas.microsoft.com/office/drawing/2014/main" id="{73C9A63B-2C85-4C61-B33F-56AAC465AB1C}"/>
              </a:ext>
            </a:extLst>
          </p:cNvPr>
          <p:cNvPicPr>
            <a:picLocks noChangeAspect="1"/>
          </p:cNvPicPr>
          <p:nvPr/>
        </p:nvPicPr>
        <p:blipFill rotWithShape="1">
          <a:blip r:embed="rId4">
            <a:extLst>
              <a:ext uri="{28A0092B-C50C-407E-A947-70E740481C1C}">
                <a14:useLocalDpi xmlns:a14="http://schemas.microsoft.com/office/drawing/2010/main"/>
              </a:ext>
            </a:extLst>
          </a:blip>
          <a:srcRect t="-1"/>
          <a:stretch/>
        </p:blipFill>
        <p:spPr>
          <a:xfrm>
            <a:off x="6121235" y="1625333"/>
            <a:ext cx="1720268" cy="1644614"/>
          </a:xfrm>
          <a:prstGeom prst="rect">
            <a:avLst/>
          </a:prstGeom>
          <a:ln w="12700" cap="flat">
            <a:noFill/>
            <a:miter lim="400000"/>
          </a:ln>
          <a:effectLst/>
        </p:spPr>
      </p:pic>
      <p:sp>
        <p:nvSpPr>
          <p:cNvPr id="374" name="テキスト ボックス 5">
            <a:extLst>
              <a:ext uri="{FF2B5EF4-FFF2-40B4-BE49-F238E27FC236}">
                <a16:creationId xmlns:a16="http://schemas.microsoft.com/office/drawing/2014/main" id="{E7330E72-2C50-4E7F-B712-35A793FF9B58}"/>
              </a:ext>
            </a:extLst>
          </p:cNvPr>
          <p:cNvSpPr txBox="1"/>
          <p:nvPr/>
        </p:nvSpPr>
        <p:spPr>
          <a:xfrm>
            <a:off x="3558907" y="1594216"/>
            <a:ext cx="737334" cy="461663"/>
          </a:xfrm>
          <a:prstGeom prst="rect">
            <a:avLst/>
          </a:prstGeom>
          <a:solidFill>
            <a:srgbClr val="C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solidFill>
                  <a:schemeClr val="bg1"/>
                </a:solidFill>
              </a:rPr>
              <a:t>ASR</a:t>
            </a:r>
          </a:p>
        </p:txBody>
      </p:sp>
      <p:sp>
        <p:nvSpPr>
          <p:cNvPr id="375" name="テキスト ボックス 3">
            <a:extLst>
              <a:ext uri="{FF2B5EF4-FFF2-40B4-BE49-F238E27FC236}">
                <a16:creationId xmlns:a16="http://schemas.microsoft.com/office/drawing/2014/main" id="{1E64950D-C335-427A-BFD9-2AC35F19687A}"/>
              </a:ext>
            </a:extLst>
          </p:cNvPr>
          <p:cNvSpPr txBox="1"/>
          <p:nvPr/>
        </p:nvSpPr>
        <p:spPr>
          <a:xfrm>
            <a:off x="6137499" y="1575049"/>
            <a:ext cx="737334" cy="461663"/>
          </a:xfrm>
          <a:prstGeom prst="rect">
            <a:avLst/>
          </a:prstGeom>
          <a:solidFill>
            <a:schemeClr val="tx1"/>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solidFill>
                  <a:schemeClr val="bg1"/>
                </a:solidFill>
              </a:rPr>
              <a:t>DEF</a:t>
            </a:r>
          </a:p>
        </p:txBody>
      </p:sp>
      <p:sp>
        <p:nvSpPr>
          <p:cNvPr id="61" name="テキスト ボックス 5">
            <a:extLst>
              <a:ext uri="{FF2B5EF4-FFF2-40B4-BE49-F238E27FC236}">
                <a16:creationId xmlns:a16="http://schemas.microsoft.com/office/drawing/2014/main" id="{3260DE6F-9D1C-4C43-8EC6-300131914F85}"/>
              </a:ext>
            </a:extLst>
          </p:cNvPr>
          <p:cNvSpPr txBox="1"/>
          <p:nvPr/>
        </p:nvSpPr>
        <p:spPr>
          <a:xfrm>
            <a:off x="5206381" y="2144615"/>
            <a:ext cx="1566270" cy="830997"/>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spAutoFit/>
          </a:bodyPr>
          <a:lstStyle>
            <a:defPPr>
              <a:defRPr lang="en-US"/>
            </a:defPPr>
            <a:lvl1pPr>
              <a:defRPr sz="2000">
                <a:solidFill>
                  <a:schemeClr val="bg2">
                    <a:lumMod val="10000"/>
                  </a:schemeClr>
                </a:solidFill>
              </a:defRPr>
            </a:lvl1pPr>
          </a:lstStyle>
          <a:p>
            <a:r>
              <a:rPr lang="en-US" sz="2400" b="1" dirty="0"/>
              <a:t>Map </a:t>
            </a:r>
          </a:p>
          <a:p>
            <a:r>
              <a:rPr lang="en-US" sz="2400" b="1" dirty="0"/>
              <a:t>Crack</a:t>
            </a:r>
            <a:endParaRPr sz="2400" b="1" dirty="0"/>
          </a:p>
        </p:txBody>
      </p:sp>
      <p:sp>
        <p:nvSpPr>
          <p:cNvPr id="62" name="テキスト ボックス 5">
            <a:extLst>
              <a:ext uri="{FF2B5EF4-FFF2-40B4-BE49-F238E27FC236}">
                <a16:creationId xmlns:a16="http://schemas.microsoft.com/office/drawing/2014/main" id="{3260DE6F-9D1C-4C43-8EC6-300131914F85}"/>
              </a:ext>
            </a:extLst>
          </p:cNvPr>
          <p:cNvSpPr txBox="1"/>
          <p:nvPr/>
        </p:nvSpPr>
        <p:spPr>
          <a:xfrm>
            <a:off x="8012882" y="1990726"/>
            <a:ext cx="1063998" cy="1200329"/>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spAutoFit/>
          </a:bodyPr>
          <a:lstStyle>
            <a:defPPr>
              <a:defRPr lang="en-US"/>
            </a:defPPr>
            <a:lvl1pPr>
              <a:defRPr sz="2000">
                <a:solidFill>
                  <a:schemeClr val="bg2">
                    <a:lumMod val="10000"/>
                  </a:schemeClr>
                </a:solidFill>
              </a:defRPr>
            </a:lvl1pPr>
          </a:lstStyle>
          <a:p>
            <a:r>
              <a:rPr lang="en-US" sz="2400" b="1" dirty="0"/>
              <a:t>No </a:t>
            </a:r>
          </a:p>
          <a:p>
            <a:r>
              <a:rPr lang="en-US" sz="2400" b="1" dirty="0"/>
              <a:t>Large </a:t>
            </a:r>
          </a:p>
          <a:p>
            <a:r>
              <a:rPr lang="en-US" sz="2400" b="1" dirty="0"/>
              <a:t>Crack</a:t>
            </a:r>
            <a:endParaRPr sz="2400" b="1" dirty="0"/>
          </a:p>
        </p:txBody>
      </p:sp>
      <p:sp>
        <p:nvSpPr>
          <p:cNvPr id="74" name="文本框 73">
            <a:extLst>
              <a:ext uri="{FF2B5EF4-FFF2-40B4-BE49-F238E27FC236}">
                <a16:creationId xmlns:a16="http://schemas.microsoft.com/office/drawing/2014/main" id="{9F4FC93B-8D18-8A4E-9516-274468B36AD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bg2">
                    <a:lumMod val="10000"/>
                  </a:schemeClr>
                </a:solidFill>
              </a:rPr>
              <a:t>4</a:t>
            </a:r>
            <a:endParaRPr kumimoji="1" lang="zh-CN" altLang="en-US" dirty="0">
              <a:solidFill>
                <a:schemeClr val="bg2">
                  <a:lumMod val="10000"/>
                </a:schemeClr>
              </a:solidFill>
            </a:endParaRPr>
          </a:p>
        </p:txBody>
      </p:sp>
      <p:pic>
        <p:nvPicPr>
          <p:cNvPr id="33" name="图像" descr="图像">
            <a:extLst>
              <a:ext uri="{FF2B5EF4-FFF2-40B4-BE49-F238E27FC236}">
                <a16:creationId xmlns:a16="http://schemas.microsoft.com/office/drawing/2014/main" id="{C62A1F24-7E4B-44D0-83AF-7C056E838BD2}"/>
              </a:ext>
            </a:extLst>
          </p:cNvPr>
          <p:cNvPicPr>
            <a:picLocks noChangeAspect="1"/>
          </p:cNvPicPr>
          <p:nvPr/>
        </p:nvPicPr>
        <p:blipFill rotWithShape="1">
          <a:blip r:embed="rId5">
            <a:extLst>
              <a:ext uri="{28A0092B-C50C-407E-A947-70E740481C1C}">
                <a14:useLocalDpi xmlns:a14="http://schemas.microsoft.com/office/drawing/2010/main"/>
              </a:ext>
            </a:extLst>
          </a:blip>
          <a:srcRect l="11201" t="22845" b="13797"/>
          <a:stretch/>
        </p:blipFill>
        <p:spPr>
          <a:xfrm>
            <a:off x="495610" y="2990615"/>
            <a:ext cx="1588144" cy="908178"/>
          </a:xfrm>
          <a:prstGeom prst="rect">
            <a:avLst/>
          </a:prstGeom>
          <a:ln w="12700" cap="flat">
            <a:noFill/>
            <a:miter lim="400000"/>
          </a:ln>
          <a:effectLst/>
        </p:spPr>
      </p:pic>
      <p:pic>
        <p:nvPicPr>
          <p:cNvPr id="77" name="图像" descr="图像">
            <a:extLst>
              <a:ext uri="{FF2B5EF4-FFF2-40B4-BE49-F238E27FC236}">
                <a16:creationId xmlns:a16="http://schemas.microsoft.com/office/drawing/2014/main" id="{53317E94-878E-4A0C-8D79-DC7A4ABE99EF}"/>
              </a:ext>
            </a:extLst>
          </p:cNvPr>
          <p:cNvPicPr>
            <a:picLocks noChangeAspect="1"/>
          </p:cNvPicPr>
          <p:nvPr/>
        </p:nvPicPr>
        <p:blipFill rotWithShape="1">
          <a:blip r:embed="rId6">
            <a:extLst>
              <a:ext uri="{28A0092B-C50C-407E-A947-70E740481C1C}">
                <a14:useLocalDpi xmlns:a14="http://schemas.microsoft.com/office/drawing/2010/main"/>
              </a:ext>
            </a:extLst>
          </a:blip>
          <a:srcRect r="466"/>
          <a:stretch/>
        </p:blipFill>
        <p:spPr>
          <a:xfrm>
            <a:off x="171375" y="1434416"/>
            <a:ext cx="2635994" cy="1406657"/>
          </a:xfrm>
          <a:prstGeom prst="rect">
            <a:avLst/>
          </a:prstGeom>
          <a:ln w="12700" cap="flat">
            <a:noFill/>
            <a:miter lim="400000"/>
          </a:ln>
          <a:effectLst/>
        </p:spPr>
      </p:pic>
      <p:sp>
        <p:nvSpPr>
          <p:cNvPr id="4" name="TextBox 3">
            <a:extLst>
              <a:ext uri="{FF2B5EF4-FFF2-40B4-BE49-F238E27FC236}">
                <a16:creationId xmlns:a16="http://schemas.microsoft.com/office/drawing/2014/main" id="{5A178A90-74E4-4C2C-AE3E-4C4F68FC6F84}"/>
              </a:ext>
            </a:extLst>
          </p:cNvPr>
          <p:cNvSpPr txBox="1"/>
          <p:nvPr/>
        </p:nvSpPr>
        <p:spPr>
          <a:xfrm>
            <a:off x="1463310" y="3066118"/>
            <a:ext cx="1128268" cy="369332"/>
          </a:xfrm>
          <a:prstGeom prst="rect">
            <a:avLst/>
          </a:prstGeom>
          <a:solidFill>
            <a:schemeClr val="bg1"/>
          </a:solidFill>
        </p:spPr>
        <p:txBody>
          <a:bodyPr wrap="square" rtlCol="0">
            <a:spAutoFit/>
          </a:bodyPr>
          <a:lstStyle/>
          <a:p>
            <a:r>
              <a:rPr lang="en-US" dirty="0">
                <a:solidFill>
                  <a:srgbClr val="C00000"/>
                </a:solidFill>
              </a:rPr>
              <a:t>Aggregate</a:t>
            </a:r>
          </a:p>
        </p:txBody>
      </p:sp>
      <p:sp>
        <p:nvSpPr>
          <p:cNvPr id="80" name="TextBox 79">
            <a:extLst>
              <a:ext uri="{FF2B5EF4-FFF2-40B4-BE49-F238E27FC236}">
                <a16:creationId xmlns:a16="http://schemas.microsoft.com/office/drawing/2014/main" id="{72B261BD-5BF6-4AB5-BEAC-96CE3D6E49BA}"/>
              </a:ext>
            </a:extLst>
          </p:cNvPr>
          <p:cNvSpPr txBox="1"/>
          <p:nvPr/>
        </p:nvSpPr>
        <p:spPr>
          <a:xfrm>
            <a:off x="1539734" y="3409124"/>
            <a:ext cx="898402" cy="369332"/>
          </a:xfrm>
          <a:prstGeom prst="rect">
            <a:avLst/>
          </a:prstGeom>
          <a:solidFill>
            <a:schemeClr val="bg1"/>
          </a:solidFill>
        </p:spPr>
        <p:txBody>
          <a:bodyPr wrap="square" rtlCol="0">
            <a:spAutoFit/>
          </a:bodyPr>
          <a:lstStyle/>
          <a:p>
            <a:r>
              <a:rPr lang="en-US" dirty="0">
                <a:solidFill>
                  <a:schemeClr val="bg2">
                    <a:lumMod val="10000"/>
                  </a:schemeClr>
                </a:solidFill>
              </a:rPr>
              <a:t>Mortar</a:t>
            </a:r>
          </a:p>
        </p:txBody>
      </p:sp>
      <p:pic>
        <p:nvPicPr>
          <p:cNvPr id="9" name="Picture 8" descr="A close up of a logo&#10;&#10;Description automatically generated">
            <a:extLst>
              <a:ext uri="{FF2B5EF4-FFF2-40B4-BE49-F238E27FC236}">
                <a16:creationId xmlns:a16="http://schemas.microsoft.com/office/drawing/2014/main" id="{0FF8902D-2E45-47BD-AC56-EDD2708E7DD8}"/>
              </a:ext>
            </a:extLst>
          </p:cNvPr>
          <p:cNvPicPr>
            <a:picLocks noChangeAspect="1"/>
          </p:cNvPicPr>
          <p:nvPr/>
        </p:nvPicPr>
        <p:blipFill rotWithShape="1">
          <a:blip r:embed="rId7">
            <a:extLst>
              <a:ext uri="{28A0092B-C50C-407E-A947-70E740481C1C}">
                <a14:useLocalDpi xmlns:a14="http://schemas.microsoft.com/office/drawing/2010/main" val="0"/>
              </a:ext>
            </a:extLst>
          </a:blip>
          <a:srcRect l="1" r="1831" b="50871"/>
          <a:stretch/>
        </p:blipFill>
        <p:spPr>
          <a:xfrm>
            <a:off x="3620376" y="3401103"/>
            <a:ext cx="5263556" cy="2376583"/>
          </a:xfrm>
          <a:prstGeom prst="rect">
            <a:avLst/>
          </a:prstGeom>
        </p:spPr>
      </p:pic>
      <p:pic>
        <p:nvPicPr>
          <p:cNvPr id="32" name="图像" descr="图像">
            <a:extLst>
              <a:ext uri="{FF2B5EF4-FFF2-40B4-BE49-F238E27FC236}">
                <a16:creationId xmlns:a16="http://schemas.microsoft.com/office/drawing/2014/main" id="{A960A6D5-5F3A-46A4-AE69-7CB6E22CED3C}"/>
              </a:ext>
            </a:extLst>
          </p:cNvPr>
          <p:cNvPicPr>
            <a:picLocks noChangeAspect="1"/>
          </p:cNvPicPr>
          <p:nvPr/>
        </p:nvPicPr>
        <p:blipFill>
          <a:blip r:embed="rId8">
            <a:duotone>
              <a:prstClr val="black"/>
              <a:srgbClr val="FF0000">
                <a:tint val="45000"/>
                <a:satMod val="400000"/>
              </a:srgbClr>
            </a:duotone>
            <a:extLst>
              <a:ext uri="{BEBA8EAE-BF5A-486C-A8C5-ECC9F3942E4B}">
                <a14:imgProps xmlns:a14="http://schemas.microsoft.com/office/drawing/2010/main">
                  <a14:imgLayer r:embed="rId9">
                    <a14:imgEffect>
                      <a14:backgroundRemoval t="6109" b="92308" l="5000" r="90952">
                        <a14:foregroundMark x1="43571" y1="37330" x2="33571" y2="67873"/>
                        <a14:foregroundMark x1="49048" y1="27376" x2="44762" y2="71946"/>
                        <a14:foregroundMark x1="52143" y1="30543" x2="57143" y2="73756"/>
                        <a14:foregroundMark x1="60238" y1="8597" x2="60238" y2="8597"/>
                        <a14:foregroundMark x1="47619" y1="8145" x2="47619" y2="8145"/>
                        <a14:foregroundMark x1="43571" y1="6109" x2="43571" y2="6109"/>
                        <a14:foregroundMark x1="11905" y1="39819" x2="11905" y2="39819"/>
                        <a14:foregroundMark x1="8571" y1="31448" x2="8571" y2="31448"/>
                        <a14:foregroundMark x1="5476" y1="40950" x2="5476" y2="40950"/>
                        <a14:foregroundMark x1="61667" y1="49321" x2="61667" y2="49321"/>
                        <a14:foregroundMark x1="47381" y1="90271" x2="47381" y2="90271"/>
                        <a14:foregroundMark x1="46190" y1="92308" x2="46190" y2="92308"/>
                        <a14:foregroundMark x1="90952" y1="40271" x2="90952" y2="40271"/>
                      </a14:backgroundRemoval>
                    </a14:imgEffect>
                  </a14:imgLayer>
                </a14:imgProps>
              </a:ext>
              <a:ext uri="{28A0092B-C50C-407E-A947-70E740481C1C}">
                <a14:useLocalDpi xmlns:a14="http://schemas.microsoft.com/office/drawing/2010/main"/>
              </a:ext>
            </a:extLst>
          </a:blip>
          <a:srcRect/>
          <a:stretch>
            <a:fillRect/>
          </a:stretch>
        </p:blipFill>
        <p:spPr>
          <a:xfrm>
            <a:off x="2458187" y="3330295"/>
            <a:ext cx="820218" cy="834538"/>
          </a:xfrm>
          <a:prstGeom prst="rect">
            <a:avLst/>
          </a:prstGeom>
          <a:ln w="12700" cap="flat">
            <a:noFill/>
            <a:miter lim="400000"/>
          </a:ln>
          <a:effectLst/>
        </p:spPr>
      </p:pic>
      <p:sp>
        <p:nvSpPr>
          <p:cNvPr id="88" name="Aggregate…">
            <a:extLst>
              <a:ext uri="{FF2B5EF4-FFF2-40B4-BE49-F238E27FC236}">
                <a16:creationId xmlns:a16="http://schemas.microsoft.com/office/drawing/2014/main" id="{54E270F3-6A02-487B-B148-25B3D68FE868}"/>
              </a:ext>
            </a:extLst>
          </p:cNvPr>
          <p:cNvSpPr txBox="1"/>
          <p:nvPr/>
        </p:nvSpPr>
        <p:spPr>
          <a:xfrm>
            <a:off x="1487225" y="2669993"/>
            <a:ext cx="3330281" cy="4719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600" b="1"/>
            </a:pPr>
            <a:r>
              <a:rPr lang="en-US" sz="2400" dirty="0">
                <a:solidFill>
                  <a:schemeClr val="bg2">
                    <a:lumMod val="10000"/>
                  </a:schemeClr>
                </a:solidFill>
              </a:rPr>
              <a:t>Material Scale</a:t>
            </a:r>
            <a:endParaRPr sz="2400" dirty="0">
              <a:solidFill>
                <a:schemeClr val="bg2">
                  <a:lumMod val="10000"/>
                </a:schemeClr>
              </a:solidFill>
            </a:endParaRPr>
          </a:p>
        </p:txBody>
      </p:sp>
      <p:sp>
        <p:nvSpPr>
          <p:cNvPr id="92" name="TextBox 91">
            <a:extLst>
              <a:ext uri="{FF2B5EF4-FFF2-40B4-BE49-F238E27FC236}">
                <a16:creationId xmlns:a16="http://schemas.microsoft.com/office/drawing/2014/main" id="{1D38FB86-A953-47F3-9977-8A4A6E82844A}"/>
              </a:ext>
            </a:extLst>
          </p:cNvPr>
          <p:cNvSpPr txBox="1"/>
          <p:nvPr/>
        </p:nvSpPr>
        <p:spPr>
          <a:xfrm>
            <a:off x="4198801" y="5753450"/>
            <a:ext cx="2826957" cy="461665"/>
          </a:xfrm>
          <a:prstGeom prst="rect">
            <a:avLst/>
          </a:prstGeom>
          <a:noFill/>
        </p:spPr>
        <p:txBody>
          <a:bodyPr wrap="square" rtlCol="0">
            <a:spAutoFit/>
          </a:bodyPr>
          <a:lstStyle/>
          <a:p>
            <a:r>
              <a:rPr lang="en-US" sz="2400" b="1" dirty="0">
                <a:solidFill>
                  <a:srgbClr val="00B0F0"/>
                </a:solidFill>
              </a:rPr>
              <a:t>Normal Spring</a:t>
            </a:r>
          </a:p>
        </p:txBody>
      </p:sp>
      <p:sp>
        <p:nvSpPr>
          <p:cNvPr id="93" name="TextBox 92">
            <a:extLst>
              <a:ext uri="{FF2B5EF4-FFF2-40B4-BE49-F238E27FC236}">
                <a16:creationId xmlns:a16="http://schemas.microsoft.com/office/drawing/2014/main" id="{9590B5F2-C9B8-4413-9975-559092DA2E1B}"/>
              </a:ext>
            </a:extLst>
          </p:cNvPr>
          <p:cNvSpPr txBox="1"/>
          <p:nvPr/>
        </p:nvSpPr>
        <p:spPr>
          <a:xfrm>
            <a:off x="7025758" y="5747678"/>
            <a:ext cx="2616263" cy="461665"/>
          </a:xfrm>
          <a:prstGeom prst="rect">
            <a:avLst/>
          </a:prstGeom>
          <a:noFill/>
        </p:spPr>
        <p:txBody>
          <a:bodyPr wrap="square" rtlCol="0">
            <a:spAutoFit/>
          </a:bodyPr>
          <a:lstStyle/>
          <a:p>
            <a:r>
              <a:rPr lang="en-US" sz="2400" b="1" dirty="0">
                <a:solidFill>
                  <a:srgbClr val="00B050"/>
                </a:solidFill>
              </a:rPr>
              <a:t>Shear Spring</a:t>
            </a:r>
          </a:p>
        </p:txBody>
      </p:sp>
      <p:sp>
        <p:nvSpPr>
          <p:cNvPr id="95" name="TextBox 94">
            <a:extLst>
              <a:ext uri="{FF2B5EF4-FFF2-40B4-BE49-F238E27FC236}">
                <a16:creationId xmlns:a16="http://schemas.microsoft.com/office/drawing/2014/main" id="{921831BF-DD7D-4858-A114-11CAB45029BD}"/>
              </a:ext>
            </a:extLst>
          </p:cNvPr>
          <p:cNvSpPr txBox="1"/>
          <p:nvPr/>
        </p:nvSpPr>
        <p:spPr>
          <a:xfrm>
            <a:off x="2373871" y="4303300"/>
            <a:ext cx="1556987" cy="646331"/>
          </a:xfrm>
          <a:prstGeom prst="rect">
            <a:avLst/>
          </a:prstGeom>
          <a:solidFill>
            <a:schemeClr val="bg1"/>
          </a:solidFill>
        </p:spPr>
        <p:txBody>
          <a:bodyPr wrap="square" rtlCol="0">
            <a:spAutoFit/>
          </a:bodyPr>
          <a:lstStyle/>
          <a:p>
            <a:r>
              <a:rPr lang="en-US" b="1" dirty="0">
                <a:solidFill>
                  <a:schemeClr val="bg2">
                    <a:lumMod val="10000"/>
                  </a:schemeClr>
                </a:solidFill>
              </a:rPr>
              <a:t>Rigid Body</a:t>
            </a:r>
          </a:p>
          <a:p>
            <a:r>
              <a:rPr lang="en-US" b="1" dirty="0">
                <a:solidFill>
                  <a:schemeClr val="bg2">
                    <a:lumMod val="10000"/>
                  </a:schemeClr>
                </a:solidFill>
              </a:rPr>
              <a:t>Element 2</a:t>
            </a:r>
          </a:p>
        </p:txBody>
      </p:sp>
      <p:sp>
        <p:nvSpPr>
          <p:cNvPr id="96" name="Rectangle 95">
            <a:extLst>
              <a:ext uri="{FF2B5EF4-FFF2-40B4-BE49-F238E27FC236}">
                <a16:creationId xmlns:a16="http://schemas.microsoft.com/office/drawing/2014/main" id="{2B7220EA-829B-4C0D-BB17-CB227104B4C1}"/>
              </a:ext>
            </a:extLst>
          </p:cNvPr>
          <p:cNvSpPr/>
          <p:nvPr/>
        </p:nvSpPr>
        <p:spPr>
          <a:xfrm>
            <a:off x="2205158" y="5038809"/>
            <a:ext cx="792477" cy="12298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extBox 93">
            <a:extLst>
              <a:ext uri="{FF2B5EF4-FFF2-40B4-BE49-F238E27FC236}">
                <a16:creationId xmlns:a16="http://schemas.microsoft.com/office/drawing/2014/main" id="{522E7B61-B806-47F6-84B6-5F69838A5F87}"/>
              </a:ext>
            </a:extLst>
          </p:cNvPr>
          <p:cNvSpPr txBox="1"/>
          <p:nvPr/>
        </p:nvSpPr>
        <p:spPr>
          <a:xfrm>
            <a:off x="164329" y="3911742"/>
            <a:ext cx="1228916" cy="646331"/>
          </a:xfrm>
          <a:prstGeom prst="rect">
            <a:avLst/>
          </a:prstGeom>
          <a:noFill/>
        </p:spPr>
        <p:txBody>
          <a:bodyPr wrap="square" rtlCol="0">
            <a:spAutoFit/>
          </a:bodyPr>
          <a:lstStyle/>
          <a:p>
            <a:r>
              <a:rPr lang="en-US" b="1" dirty="0">
                <a:solidFill>
                  <a:schemeClr val="bg2">
                    <a:lumMod val="10000"/>
                  </a:schemeClr>
                </a:solidFill>
              </a:rPr>
              <a:t>Rigid Body</a:t>
            </a:r>
          </a:p>
          <a:p>
            <a:r>
              <a:rPr lang="en-US" b="1" dirty="0">
                <a:solidFill>
                  <a:schemeClr val="bg2">
                    <a:lumMod val="10000"/>
                  </a:schemeClr>
                </a:solidFill>
              </a:rPr>
              <a:t>Element 1</a:t>
            </a:r>
          </a:p>
        </p:txBody>
      </p:sp>
      <p:sp>
        <p:nvSpPr>
          <p:cNvPr id="23" name="Freeform: Shape 22">
            <a:extLst>
              <a:ext uri="{FF2B5EF4-FFF2-40B4-BE49-F238E27FC236}">
                <a16:creationId xmlns:a16="http://schemas.microsoft.com/office/drawing/2014/main" id="{CD2ECD9B-12E5-4A7B-8A61-5E3FB2FAF2CA}"/>
              </a:ext>
            </a:extLst>
          </p:cNvPr>
          <p:cNvSpPr/>
          <p:nvPr/>
        </p:nvSpPr>
        <p:spPr>
          <a:xfrm>
            <a:off x="1296567" y="4449200"/>
            <a:ext cx="404177" cy="726317"/>
          </a:xfrm>
          <a:custGeom>
            <a:avLst/>
            <a:gdLst>
              <a:gd name="connsiteX0" fmla="*/ 10005 w 404177"/>
              <a:gd name="connsiteY0" fmla="*/ 0 h 726317"/>
              <a:gd name="connsiteX1" fmla="*/ 0 w 404177"/>
              <a:gd name="connsiteY1" fmla="*/ 242106 h 726317"/>
              <a:gd name="connsiteX2" fmla="*/ 318139 w 404177"/>
              <a:gd name="connsiteY2" fmla="*/ 726317 h 726317"/>
              <a:gd name="connsiteX3" fmla="*/ 404177 w 404177"/>
              <a:gd name="connsiteY3" fmla="*/ 436190 h 726317"/>
              <a:gd name="connsiteX4" fmla="*/ 320140 w 404177"/>
              <a:gd name="connsiteY4" fmla="*/ 130057 h 726317"/>
              <a:gd name="connsiteX5" fmla="*/ 10005 w 404177"/>
              <a:gd name="connsiteY5" fmla="*/ 0 h 72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4177" h="726317">
                <a:moveTo>
                  <a:pt x="10005" y="0"/>
                </a:moveTo>
                <a:lnTo>
                  <a:pt x="0" y="242106"/>
                </a:lnTo>
                <a:lnTo>
                  <a:pt x="318139" y="726317"/>
                </a:lnTo>
                <a:lnTo>
                  <a:pt x="404177" y="436190"/>
                </a:lnTo>
                <a:lnTo>
                  <a:pt x="320140" y="130057"/>
                </a:lnTo>
                <a:lnTo>
                  <a:pt x="10005" y="0"/>
                </a:lnTo>
                <a:close/>
              </a:path>
            </a:pathLst>
          </a:custGeom>
          <a:solidFill>
            <a:srgbClr val="2A2A2A">
              <a:alpha val="1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BE84A223-F80E-4F16-B474-73B88FF325DA}"/>
              </a:ext>
            </a:extLst>
          </p:cNvPr>
          <p:cNvSpPr txBox="1"/>
          <p:nvPr/>
        </p:nvSpPr>
        <p:spPr>
          <a:xfrm>
            <a:off x="247851" y="5430284"/>
            <a:ext cx="2284291" cy="646331"/>
          </a:xfrm>
          <a:prstGeom prst="rect">
            <a:avLst/>
          </a:prstGeom>
          <a:noFill/>
        </p:spPr>
        <p:txBody>
          <a:bodyPr wrap="square" rtlCol="0">
            <a:spAutoFit/>
          </a:bodyPr>
          <a:lstStyle/>
          <a:p>
            <a:r>
              <a:rPr lang="en-US" b="1" dirty="0">
                <a:solidFill>
                  <a:schemeClr val="accent4"/>
                </a:solidFill>
              </a:rPr>
              <a:t>3 DEGREE OF </a:t>
            </a:r>
          </a:p>
          <a:p>
            <a:r>
              <a:rPr lang="en-US" b="1" dirty="0">
                <a:solidFill>
                  <a:schemeClr val="accent4"/>
                </a:solidFill>
              </a:rPr>
              <a:t>FREEDOM</a:t>
            </a:r>
          </a:p>
        </p:txBody>
      </p:sp>
      <p:sp>
        <p:nvSpPr>
          <p:cNvPr id="98" name="Rectangle 97">
            <a:extLst>
              <a:ext uri="{FF2B5EF4-FFF2-40B4-BE49-F238E27FC236}">
                <a16:creationId xmlns:a16="http://schemas.microsoft.com/office/drawing/2014/main" id="{CD909E17-747A-46DC-8717-FCA3CE9599B9}"/>
              </a:ext>
            </a:extLst>
          </p:cNvPr>
          <p:cNvSpPr/>
          <p:nvPr/>
        </p:nvSpPr>
        <p:spPr>
          <a:xfrm>
            <a:off x="2051591" y="5207162"/>
            <a:ext cx="1015742" cy="4633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B455565C-3E4D-45F2-B07F-1EAAF0BFDDF4}"/>
              </a:ext>
            </a:extLst>
          </p:cNvPr>
          <p:cNvSpPr txBox="1"/>
          <p:nvPr/>
        </p:nvSpPr>
        <p:spPr>
          <a:xfrm>
            <a:off x="1711349" y="5426515"/>
            <a:ext cx="2284291" cy="646331"/>
          </a:xfrm>
          <a:prstGeom prst="rect">
            <a:avLst/>
          </a:prstGeom>
          <a:noFill/>
        </p:spPr>
        <p:txBody>
          <a:bodyPr wrap="square" rtlCol="0">
            <a:spAutoFit/>
          </a:bodyPr>
          <a:lstStyle/>
          <a:p>
            <a:r>
              <a:rPr lang="en-US" b="1" dirty="0">
                <a:solidFill>
                  <a:srgbClr val="00B0F0"/>
                </a:solidFill>
              </a:rPr>
              <a:t>1 NORMAL SPRING</a:t>
            </a:r>
          </a:p>
          <a:p>
            <a:r>
              <a:rPr lang="en-US" b="1" dirty="0">
                <a:solidFill>
                  <a:srgbClr val="00B050"/>
                </a:solidFill>
              </a:rPr>
              <a:t>2 SHEAR SPRINGS</a:t>
            </a:r>
          </a:p>
        </p:txBody>
      </p:sp>
      <p:grpSp>
        <p:nvGrpSpPr>
          <p:cNvPr id="22" name="Group 21">
            <a:extLst>
              <a:ext uri="{FF2B5EF4-FFF2-40B4-BE49-F238E27FC236}">
                <a16:creationId xmlns:a16="http://schemas.microsoft.com/office/drawing/2014/main" id="{3D960FBE-8CAC-4E3E-8C4C-9BFD08F4F311}"/>
              </a:ext>
            </a:extLst>
          </p:cNvPr>
          <p:cNvGrpSpPr/>
          <p:nvPr/>
        </p:nvGrpSpPr>
        <p:grpSpPr>
          <a:xfrm>
            <a:off x="727466" y="4194658"/>
            <a:ext cx="1606859" cy="1233997"/>
            <a:chOff x="727969" y="1756030"/>
            <a:chExt cx="1606859" cy="1233997"/>
          </a:xfrm>
        </p:grpSpPr>
        <p:cxnSp>
          <p:nvCxnSpPr>
            <p:cNvPr id="100" name="Straight Connector 99">
              <a:extLst>
                <a:ext uri="{FF2B5EF4-FFF2-40B4-BE49-F238E27FC236}">
                  <a16:creationId xmlns:a16="http://schemas.microsoft.com/office/drawing/2014/main" id="{A51199CD-D8B0-4BB9-937C-F98A9887F365}"/>
                </a:ext>
              </a:extLst>
            </p:cNvPr>
            <p:cNvCxnSpPr>
              <a:cxnSpLocks/>
            </p:cNvCxnSpPr>
            <p:nvPr/>
          </p:nvCxnSpPr>
          <p:spPr>
            <a:xfrm flipH="1">
              <a:off x="727969" y="2137770"/>
              <a:ext cx="186432" cy="52378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DEACF0C-CA1E-4772-992B-1E3F687C73A4}"/>
                </a:ext>
              </a:extLst>
            </p:cNvPr>
            <p:cNvCxnSpPr>
              <a:cxnSpLocks/>
            </p:cNvCxnSpPr>
            <p:nvPr/>
          </p:nvCxnSpPr>
          <p:spPr>
            <a:xfrm>
              <a:off x="727969" y="2661553"/>
              <a:ext cx="186431" cy="3284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C94D4AD-B63B-4E1D-8E6F-40C9CE23A8D3}"/>
                </a:ext>
              </a:extLst>
            </p:cNvPr>
            <p:cNvCxnSpPr>
              <a:cxnSpLocks/>
            </p:cNvCxnSpPr>
            <p:nvPr/>
          </p:nvCxnSpPr>
          <p:spPr>
            <a:xfrm>
              <a:off x="727969" y="2661553"/>
              <a:ext cx="417250" cy="3284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FC564AA6-494D-4B94-8F23-C69CB74B7EA4}"/>
                </a:ext>
              </a:extLst>
            </p:cNvPr>
            <p:cNvCxnSpPr>
              <a:cxnSpLocks/>
            </p:cNvCxnSpPr>
            <p:nvPr/>
          </p:nvCxnSpPr>
          <p:spPr>
            <a:xfrm>
              <a:off x="914400" y="2990027"/>
              <a:ext cx="23081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1BC340C-17E7-41AB-9C64-FCFFA5DFA392}"/>
                </a:ext>
              </a:extLst>
            </p:cNvPr>
            <p:cNvCxnSpPr>
              <a:cxnSpLocks/>
            </p:cNvCxnSpPr>
            <p:nvPr/>
          </p:nvCxnSpPr>
          <p:spPr>
            <a:xfrm flipH="1">
              <a:off x="1145220" y="2750329"/>
              <a:ext cx="470516" cy="23969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0B72F8C-A845-4BA7-857D-CC68ECE69782}"/>
                </a:ext>
              </a:extLst>
            </p:cNvPr>
            <p:cNvCxnSpPr>
              <a:cxnSpLocks/>
            </p:cNvCxnSpPr>
            <p:nvPr/>
          </p:nvCxnSpPr>
          <p:spPr>
            <a:xfrm flipH="1" flipV="1">
              <a:off x="1296140" y="2262059"/>
              <a:ext cx="319596" cy="48827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A71B763-A906-4694-A9FA-27CAD8C0CEC2}"/>
                </a:ext>
              </a:extLst>
            </p:cNvPr>
            <p:cNvCxnSpPr>
              <a:cxnSpLocks/>
            </p:cNvCxnSpPr>
            <p:nvPr/>
          </p:nvCxnSpPr>
          <p:spPr>
            <a:xfrm>
              <a:off x="914400" y="2137770"/>
              <a:ext cx="381740" cy="12428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FBCBDFC4-A143-4030-ABCF-50785C507817}"/>
                </a:ext>
              </a:extLst>
            </p:cNvPr>
            <p:cNvCxnSpPr>
              <a:cxnSpLocks/>
            </p:cNvCxnSpPr>
            <p:nvPr/>
          </p:nvCxnSpPr>
          <p:spPr>
            <a:xfrm flipV="1">
              <a:off x="914400" y="2013483"/>
              <a:ext cx="381740" cy="1242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8" name="Group 107">
              <a:extLst>
                <a:ext uri="{FF2B5EF4-FFF2-40B4-BE49-F238E27FC236}">
                  <a16:creationId xmlns:a16="http://schemas.microsoft.com/office/drawing/2014/main" id="{6752D8CB-25A0-49A6-A509-65FC3E695826}"/>
                </a:ext>
              </a:extLst>
            </p:cNvPr>
            <p:cNvGrpSpPr/>
            <p:nvPr/>
          </p:nvGrpSpPr>
          <p:grpSpPr>
            <a:xfrm>
              <a:off x="1658768" y="1974198"/>
              <a:ext cx="541538" cy="432521"/>
              <a:chOff x="2499781" y="2412293"/>
              <a:chExt cx="541538" cy="432521"/>
            </a:xfrm>
          </p:grpSpPr>
          <p:cxnSp>
            <p:nvCxnSpPr>
              <p:cNvPr id="109" name="Straight Arrow Connector 108">
                <a:extLst>
                  <a:ext uri="{FF2B5EF4-FFF2-40B4-BE49-F238E27FC236}">
                    <a16:creationId xmlns:a16="http://schemas.microsoft.com/office/drawing/2014/main" id="{BDDD7848-E03B-4297-92F1-34D2CED3199C}"/>
                  </a:ext>
                </a:extLst>
              </p:cNvPr>
              <p:cNvCxnSpPr>
                <a:cxnSpLocks/>
              </p:cNvCxnSpPr>
              <p:nvPr/>
            </p:nvCxnSpPr>
            <p:spPr>
              <a:xfrm>
                <a:off x="2711120" y="2687588"/>
                <a:ext cx="3301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B6FB102-CE5B-42A3-B90F-07A2497EBB7C}"/>
                  </a:ext>
                </a:extLst>
              </p:cNvPr>
              <p:cNvCxnSpPr>
                <a:cxnSpLocks/>
              </p:cNvCxnSpPr>
              <p:nvPr/>
            </p:nvCxnSpPr>
            <p:spPr>
              <a:xfrm flipV="1">
                <a:off x="2712848" y="2412293"/>
                <a:ext cx="2125" cy="2752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E5DC6716-1FD1-465C-940C-A2CECAB65E89}"/>
                  </a:ext>
                </a:extLst>
              </p:cNvPr>
              <p:cNvCxnSpPr>
                <a:cxnSpLocks/>
              </p:cNvCxnSpPr>
              <p:nvPr/>
            </p:nvCxnSpPr>
            <p:spPr>
              <a:xfrm flipH="1">
                <a:off x="2499781" y="2687588"/>
                <a:ext cx="211339" cy="1572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12" name="Freeform: Shape 111">
                <a:extLst>
                  <a:ext uri="{FF2B5EF4-FFF2-40B4-BE49-F238E27FC236}">
                    <a16:creationId xmlns:a16="http://schemas.microsoft.com/office/drawing/2014/main" id="{BD103750-005E-418A-BEA8-D1CF6FB662F3}"/>
                  </a:ext>
                </a:extLst>
              </p:cNvPr>
              <p:cNvSpPr/>
              <p:nvPr/>
            </p:nvSpPr>
            <p:spPr>
              <a:xfrm>
                <a:off x="2608543" y="254745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reeform: Shape 112">
                <a:extLst>
                  <a:ext uri="{FF2B5EF4-FFF2-40B4-BE49-F238E27FC236}">
                    <a16:creationId xmlns:a16="http://schemas.microsoft.com/office/drawing/2014/main" id="{421E8772-4E4A-4616-A195-34B4796C6482}"/>
                  </a:ext>
                </a:extLst>
              </p:cNvPr>
              <p:cNvSpPr/>
              <p:nvPr/>
            </p:nvSpPr>
            <p:spPr>
              <a:xfrm rot="5400000">
                <a:off x="2755774" y="265522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reeform: Shape 113">
                <a:extLst>
                  <a:ext uri="{FF2B5EF4-FFF2-40B4-BE49-F238E27FC236}">
                    <a16:creationId xmlns:a16="http://schemas.microsoft.com/office/drawing/2014/main" id="{CDCBDD87-7486-49F0-A029-770760D44E52}"/>
                  </a:ext>
                </a:extLst>
              </p:cNvPr>
              <p:cNvSpPr/>
              <p:nvPr/>
            </p:nvSpPr>
            <p:spPr>
              <a:xfrm rot="2316917">
                <a:off x="2528072" y="2709841"/>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5" name="Straight Connector 114">
              <a:extLst>
                <a:ext uri="{FF2B5EF4-FFF2-40B4-BE49-F238E27FC236}">
                  <a16:creationId xmlns:a16="http://schemas.microsoft.com/office/drawing/2014/main" id="{850E4A30-00AB-420F-8487-EE34E86BB33C}"/>
                </a:ext>
              </a:extLst>
            </p:cNvPr>
            <p:cNvCxnSpPr>
              <a:cxnSpLocks/>
            </p:cNvCxnSpPr>
            <p:nvPr/>
          </p:nvCxnSpPr>
          <p:spPr>
            <a:xfrm flipV="1">
              <a:off x="1296140" y="2013484"/>
              <a:ext cx="1" cy="24857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EF04FD39-F0DE-4305-879E-DCF2F77F2EEE}"/>
                </a:ext>
              </a:extLst>
            </p:cNvPr>
            <p:cNvCxnSpPr>
              <a:cxnSpLocks/>
            </p:cNvCxnSpPr>
            <p:nvPr/>
          </p:nvCxnSpPr>
          <p:spPr>
            <a:xfrm>
              <a:off x="1296141" y="2013483"/>
              <a:ext cx="319595" cy="124287"/>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09DA3B10-CA93-4CE8-AFDA-894060253EEF}"/>
                </a:ext>
              </a:extLst>
            </p:cNvPr>
            <p:cNvCxnSpPr>
              <a:cxnSpLocks/>
            </p:cNvCxnSpPr>
            <p:nvPr/>
          </p:nvCxnSpPr>
          <p:spPr>
            <a:xfrm>
              <a:off x="1615736" y="2137770"/>
              <a:ext cx="88777" cy="301841"/>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CA0D33D4-FA67-4E58-B455-9EC25389268E}"/>
                </a:ext>
              </a:extLst>
            </p:cNvPr>
            <p:cNvCxnSpPr>
              <a:cxnSpLocks/>
            </p:cNvCxnSpPr>
            <p:nvPr/>
          </p:nvCxnSpPr>
          <p:spPr>
            <a:xfrm flipH="1">
              <a:off x="1615736" y="2439611"/>
              <a:ext cx="88777" cy="310718"/>
            </a:xfrm>
            <a:prstGeom prst="line">
              <a:avLst/>
            </a:prstGeom>
            <a:ln w="19050">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36161E6-608A-405B-8A5E-1C4BFF652EFC}"/>
                </a:ext>
              </a:extLst>
            </p:cNvPr>
            <p:cNvCxnSpPr>
              <a:cxnSpLocks/>
            </p:cNvCxnSpPr>
            <p:nvPr/>
          </p:nvCxnSpPr>
          <p:spPr>
            <a:xfrm flipV="1">
              <a:off x="1296140" y="2013483"/>
              <a:ext cx="319596" cy="24857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D6ECEA7-E64C-4657-9B5A-C6C41289F624}"/>
                </a:ext>
              </a:extLst>
            </p:cNvPr>
            <p:cNvCxnSpPr>
              <a:cxnSpLocks/>
            </p:cNvCxnSpPr>
            <p:nvPr/>
          </p:nvCxnSpPr>
          <p:spPr>
            <a:xfrm flipV="1">
              <a:off x="1296140" y="1756030"/>
              <a:ext cx="248574" cy="2574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3D6ED756-D285-4176-8E92-F91593C137BC}"/>
                </a:ext>
              </a:extLst>
            </p:cNvPr>
            <p:cNvCxnSpPr>
              <a:cxnSpLocks/>
            </p:cNvCxnSpPr>
            <p:nvPr/>
          </p:nvCxnSpPr>
          <p:spPr>
            <a:xfrm flipH="1" flipV="1">
              <a:off x="1544715" y="1756030"/>
              <a:ext cx="71021" cy="25745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1ED5514-520C-4554-964D-0D7F6F8DE6F5}"/>
                </a:ext>
              </a:extLst>
            </p:cNvPr>
            <p:cNvCxnSpPr>
              <a:cxnSpLocks/>
            </p:cNvCxnSpPr>
            <p:nvPr/>
          </p:nvCxnSpPr>
          <p:spPr>
            <a:xfrm flipH="1" flipV="1">
              <a:off x="1544714" y="1756030"/>
              <a:ext cx="790113" cy="7989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56FFFEA3-39D8-4E1B-8335-1350AE153C01}"/>
                </a:ext>
              </a:extLst>
            </p:cNvPr>
            <p:cNvCxnSpPr>
              <a:cxnSpLocks/>
            </p:cNvCxnSpPr>
            <p:nvPr/>
          </p:nvCxnSpPr>
          <p:spPr>
            <a:xfrm>
              <a:off x="2334827" y="1835929"/>
              <a:ext cx="0" cy="71021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F1C1462-B4D2-41E7-BAB6-0B00F23BA1E7}"/>
                </a:ext>
              </a:extLst>
            </p:cNvPr>
            <p:cNvCxnSpPr>
              <a:cxnSpLocks/>
            </p:cNvCxnSpPr>
            <p:nvPr/>
          </p:nvCxnSpPr>
          <p:spPr>
            <a:xfrm flipH="1">
              <a:off x="1873189" y="2546143"/>
              <a:ext cx="461638" cy="28408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4438C67-6717-4F08-8CAE-6157EB429196}"/>
                </a:ext>
              </a:extLst>
            </p:cNvPr>
            <p:cNvCxnSpPr>
              <a:cxnSpLocks/>
            </p:cNvCxnSpPr>
            <p:nvPr/>
          </p:nvCxnSpPr>
          <p:spPr>
            <a:xfrm flipH="1" flipV="1">
              <a:off x="1615736" y="2750329"/>
              <a:ext cx="257452" cy="799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3219794-4159-4304-8798-3925B4B8CE6A}"/>
                </a:ext>
              </a:extLst>
            </p:cNvPr>
            <p:cNvCxnSpPr>
              <a:cxnSpLocks/>
            </p:cNvCxnSpPr>
            <p:nvPr/>
          </p:nvCxnSpPr>
          <p:spPr>
            <a:xfrm flipH="1">
              <a:off x="1873188" y="2137770"/>
              <a:ext cx="124288" cy="692459"/>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B01EC594-228E-4A40-B2D6-C5D4F2712ECA}"/>
                </a:ext>
              </a:extLst>
            </p:cNvPr>
            <p:cNvCxnSpPr>
              <a:cxnSpLocks/>
            </p:cNvCxnSpPr>
            <p:nvPr/>
          </p:nvCxnSpPr>
          <p:spPr>
            <a:xfrm>
              <a:off x="1615736" y="2013483"/>
              <a:ext cx="381740" cy="12428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C996E4C-76F3-458B-8C75-55D362657791}"/>
                </a:ext>
              </a:extLst>
            </p:cNvPr>
            <p:cNvCxnSpPr>
              <a:cxnSpLocks/>
            </p:cNvCxnSpPr>
            <p:nvPr/>
          </p:nvCxnSpPr>
          <p:spPr>
            <a:xfrm flipH="1">
              <a:off x="1997476" y="1835929"/>
              <a:ext cx="337352" cy="30184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92488147-A19B-450E-8BB5-1B79F8E1DE00}"/>
                </a:ext>
              </a:extLst>
            </p:cNvPr>
            <p:cNvCxnSpPr>
              <a:cxnSpLocks/>
            </p:cNvCxnSpPr>
            <p:nvPr/>
          </p:nvCxnSpPr>
          <p:spPr>
            <a:xfrm flipV="1">
              <a:off x="1519200" y="2254718"/>
              <a:ext cx="185313" cy="9488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FADD1A1A-00D0-45D0-89C5-9F47542515E1}"/>
                </a:ext>
              </a:extLst>
            </p:cNvPr>
            <p:cNvCxnSpPr>
              <a:cxnSpLocks/>
            </p:cNvCxnSpPr>
            <p:nvPr/>
          </p:nvCxnSpPr>
          <p:spPr>
            <a:xfrm flipH="1" flipV="1">
              <a:off x="1433983" y="2190459"/>
              <a:ext cx="86943" cy="159141"/>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CB4BC7B2-4A5F-4A04-A5AE-EAA380F3DD55}"/>
                </a:ext>
              </a:extLst>
            </p:cNvPr>
            <p:cNvCxnSpPr>
              <a:cxnSpLocks/>
            </p:cNvCxnSpPr>
            <p:nvPr/>
          </p:nvCxnSpPr>
          <p:spPr>
            <a:xfrm>
              <a:off x="1519199" y="2349600"/>
              <a:ext cx="0" cy="169913"/>
            </a:xfrm>
            <a:prstGeom prst="straightConnector1">
              <a:avLst/>
            </a:prstGeom>
            <a:ln>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nvGrpSpPr>
            <p:cNvPr id="139" name="Group 138">
              <a:extLst>
                <a:ext uri="{FF2B5EF4-FFF2-40B4-BE49-F238E27FC236}">
                  <a16:creationId xmlns:a16="http://schemas.microsoft.com/office/drawing/2014/main" id="{1971F363-DFFC-4D5B-B001-6BB63219F52C}"/>
                </a:ext>
              </a:extLst>
            </p:cNvPr>
            <p:cNvGrpSpPr/>
            <p:nvPr/>
          </p:nvGrpSpPr>
          <p:grpSpPr>
            <a:xfrm>
              <a:off x="942945" y="2329882"/>
              <a:ext cx="541538" cy="432521"/>
              <a:chOff x="2499781" y="2412293"/>
              <a:chExt cx="541538" cy="432521"/>
            </a:xfrm>
          </p:grpSpPr>
          <p:cxnSp>
            <p:nvCxnSpPr>
              <p:cNvPr id="140" name="Straight Arrow Connector 139">
                <a:extLst>
                  <a:ext uri="{FF2B5EF4-FFF2-40B4-BE49-F238E27FC236}">
                    <a16:creationId xmlns:a16="http://schemas.microsoft.com/office/drawing/2014/main" id="{D615E61A-E462-42CA-823C-1902BB593B8F}"/>
                  </a:ext>
                </a:extLst>
              </p:cNvPr>
              <p:cNvCxnSpPr>
                <a:cxnSpLocks/>
              </p:cNvCxnSpPr>
              <p:nvPr/>
            </p:nvCxnSpPr>
            <p:spPr>
              <a:xfrm>
                <a:off x="2711120" y="2687588"/>
                <a:ext cx="330199" cy="0"/>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A2614536-700E-4528-9AB5-56E329D7F68A}"/>
                  </a:ext>
                </a:extLst>
              </p:cNvPr>
              <p:cNvCxnSpPr>
                <a:cxnSpLocks/>
              </p:cNvCxnSpPr>
              <p:nvPr/>
            </p:nvCxnSpPr>
            <p:spPr>
              <a:xfrm flipV="1">
                <a:off x="2712848" y="2412293"/>
                <a:ext cx="2125" cy="275297"/>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65C0CA9F-0E21-40C6-BFA8-2D3F50C877E5}"/>
                  </a:ext>
                </a:extLst>
              </p:cNvPr>
              <p:cNvCxnSpPr>
                <a:cxnSpLocks/>
              </p:cNvCxnSpPr>
              <p:nvPr/>
            </p:nvCxnSpPr>
            <p:spPr>
              <a:xfrm flipH="1">
                <a:off x="2499781" y="2687588"/>
                <a:ext cx="211339" cy="157226"/>
              </a:xfrm>
              <a:prstGeom prst="straightConnector1">
                <a:avLst/>
              </a:prstGeom>
              <a:ln>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43" name="Freeform: Shape 142">
                <a:extLst>
                  <a:ext uri="{FF2B5EF4-FFF2-40B4-BE49-F238E27FC236}">
                    <a16:creationId xmlns:a16="http://schemas.microsoft.com/office/drawing/2014/main" id="{6B46B616-79AC-42FC-B1AE-5B787CD0FBD6}"/>
                  </a:ext>
                </a:extLst>
              </p:cNvPr>
              <p:cNvSpPr/>
              <p:nvPr/>
            </p:nvSpPr>
            <p:spPr>
              <a:xfrm>
                <a:off x="2608543" y="254745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reeform: Shape 143">
                <a:extLst>
                  <a:ext uri="{FF2B5EF4-FFF2-40B4-BE49-F238E27FC236}">
                    <a16:creationId xmlns:a16="http://schemas.microsoft.com/office/drawing/2014/main" id="{8F8B9229-C21A-4F13-B95E-60C509106A1D}"/>
                  </a:ext>
                </a:extLst>
              </p:cNvPr>
              <p:cNvSpPr/>
              <p:nvPr/>
            </p:nvSpPr>
            <p:spPr>
              <a:xfrm rot="5400000">
                <a:off x="2755774" y="2655223"/>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Shape 144">
                <a:extLst>
                  <a:ext uri="{FF2B5EF4-FFF2-40B4-BE49-F238E27FC236}">
                    <a16:creationId xmlns:a16="http://schemas.microsoft.com/office/drawing/2014/main" id="{DF37D985-AC08-4401-9BEC-91CA3468A63A}"/>
                  </a:ext>
                </a:extLst>
              </p:cNvPr>
              <p:cNvSpPr/>
              <p:nvPr/>
            </p:nvSpPr>
            <p:spPr>
              <a:xfrm rot="2316917">
                <a:off x="2528072" y="2709841"/>
                <a:ext cx="200870" cy="64729"/>
              </a:xfrm>
              <a:custGeom>
                <a:avLst/>
                <a:gdLst>
                  <a:gd name="connsiteX0" fmla="*/ 221989 w 454265"/>
                  <a:gd name="connsiteY0" fmla="*/ 0 h 175206"/>
                  <a:gd name="connsiteX1" fmla="*/ 27589 w 454265"/>
                  <a:gd name="connsiteY1" fmla="*/ 43200 h 175206"/>
                  <a:gd name="connsiteX2" fmla="*/ 22789 w 454265"/>
                  <a:gd name="connsiteY2" fmla="*/ 134400 h 175206"/>
                  <a:gd name="connsiteX3" fmla="*/ 229189 w 454265"/>
                  <a:gd name="connsiteY3" fmla="*/ 175200 h 175206"/>
                  <a:gd name="connsiteX4" fmla="*/ 423589 w 454265"/>
                  <a:gd name="connsiteY4" fmla="*/ 132000 h 175206"/>
                  <a:gd name="connsiteX5" fmla="*/ 452389 w 454265"/>
                  <a:gd name="connsiteY5" fmla="*/ 67200 h 175206"/>
                  <a:gd name="connsiteX6" fmla="*/ 409189 w 454265"/>
                  <a:gd name="connsiteY6" fmla="*/ 33600 h 175206"/>
                  <a:gd name="connsiteX7" fmla="*/ 279589 w 454265"/>
                  <a:gd name="connsiteY7" fmla="*/ 4800 h 175206"/>
                  <a:gd name="connsiteX8" fmla="*/ 279589 w 454265"/>
                  <a:gd name="connsiteY8" fmla="*/ 4800 h 175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4265" h="175206">
                    <a:moveTo>
                      <a:pt x="221989" y="0"/>
                    </a:moveTo>
                    <a:cubicBezTo>
                      <a:pt x="141389" y="10400"/>
                      <a:pt x="60789" y="20800"/>
                      <a:pt x="27589" y="43200"/>
                    </a:cubicBezTo>
                    <a:cubicBezTo>
                      <a:pt x="-5611" y="65600"/>
                      <a:pt x="-10811" y="112400"/>
                      <a:pt x="22789" y="134400"/>
                    </a:cubicBezTo>
                    <a:cubicBezTo>
                      <a:pt x="56389" y="156400"/>
                      <a:pt x="162389" y="175600"/>
                      <a:pt x="229189" y="175200"/>
                    </a:cubicBezTo>
                    <a:cubicBezTo>
                      <a:pt x="295989" y="174800"/>
                      <a:pt x="386389" y="150000"/>
                      <a:pt x="423589" y="132000"/>
                    </a:cubicBezTo>
                    <a:cubicBezTo>
                      <a:pt x="460789" y="114000"/>
                      <a:pt x="454789" y="83600"/>
                      <a:pt x="452389" y="67200"/>
                    </a:cubicBezTo>
                    <a:cubicBezTo>
                      <a:pt x="449989" y="50800"/>
                      <a:pt x="437989" y="44000"/>
                      <a:pt x="409189" y="33600"/>
                    </a:cubicBezTo>
                    <a:cubicBezTo>
                      <a:pt x="380389" y="23200"/>
                      <a:pt x="279589" y="4800"/>
                      <a:pt x="279589" y="4800"/>
                    </a:cubicBezTo>
                    <a:lnTo>
                      <a:pt x="279589" y="4800"/>
                    </a:lnTo>
                  </a:path>
                </a:pathLst>
              </a:custGeom>
              <a:noFill/>
              <a:ln>
                <a:solidFill>
                  <a:srgbClr val="FFC000"/>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5" name="Straight Arrow Connector 24">
            <a:extLst>
              <a:ext uri="{FF2B5EF4-FFF2-40B4-BE49-F238E27FC236}">
                <a16:creationId xmlns:a16="http://schemas.microsoft.com/office/drawing/2014/main" id="{3F11D994-CD04-40C3-8AA2-B420DF71345A}"/>
              </a:ext>
            </a:extLst>
          </p:cNvPr>
          <p:cNvCxnSpPr>
            <a:cxnSpLocks/>
          </p:cNvCxnSpPr>
          <p:nvPr/>
        </p:nvCxnSpPr>
        <p:spPr>
          <a:xfrm flipH="1" flipV="1">
            <a:off x="1558556" y="5003961"/>
            <a:ext cx="313838" cy="40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Aggregate…">
            <a:extLst>
              <a:ext uri="{FF2B5EF4-FFF2-40B4-BE49-F238E27FC236}">
                <a16:creationId xmlns:a16="http://schemas.microsoft.com/office/drawing/2014/main" id="{AF086F89-92E7-491C-933C-908B1060B30C}"/>
              </a:ext>
            </a:extLst>
          </p:cNvPr>
          <p:cNvSpPr txBox="1"/>
          <p:nvPr/>
        </p:nvSpPr>
        <p:spPr>
          <a:xfrm>
            <a:off x="5061387" y="3426579"/>
            <a:ext cx="4032376" cy="471924"/>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600" b="1"/>
            </a:pPr>
            <a:r>
              <a:rPr lang="en-US" sz="2400" dirty="0">
                <a:solidFill>
                  <a:schemeClr val="bg2">
                    <a:lumMod val="10000"/>
                  </a:schemeClr>
                </a:solidFill>
              </a:rPr>
              <a:t>Micro Scale Element Behavior</a:t>
            </a:r>
            <a:endParaRPr sz="2400" dirty="0">
              <a:solidFill>
                <a:schemeClr val="bg2">
                  <a:lumMod val="10000"/>
                </a:schemeClr>
              </a:solidFill>
            </a:endParaRPr>
          </a:p>
        </p:txBody>
      </p:sp>
      <p:sp>
        <p:nvSpPr>
          <p:cNvPr id="147" name="Aggregate…">
            <a:extLst>
              <a:ext uri="{FF2B5EF4-FFF2-40B4-BE49-F238E27FC236}">
                <a16:creationId xmlns:a16="http://schemas.microsoft.com/office/drawing/2014/main" id="{B54ACA95-AAD8-4B29-BCB7-5B892944A500}"/>
              </a:ext>
            </a:extLst>
          </p:cNvPr>
          <p:cNvSpPr txBox="1"/>
          <p:nvPr/>
        </p:nvSpPr>
        <p:spPr>
          <a:xfrm>
            <a:off x="5196154" y="3889420"/>
            <a:ext cx="1749861" cy="71814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600" b="1"/>
            </a:pPr>
            <a:r>
              <a:rPr lang="en-US" sz="2000" dirty="0">
                <a:solidFill>
                  <a:schemeClr val="bg2">
                    <a:lumMod val="10000"/>
                  </a:schemeClr>
                </a:solidFill>
              </a:rPr>
              <a:t>Constitutive Model</a:t>
            </a:r>
            <a:endParaRPr sz="2000" dirty="0">
              <a:solidFill>
                <a:schemeClr val="bg2">
                  <a:lumMod val="10000"/>
                </a:schemeClr>
              </a:solidFill>
            </a:endParaRPr>
          </a:p>
        </p:txBody>
      </p:sp>
      <p:sp>
        <p:nvSpPr>
          <p:cNvPr id="148" name="Aggregate…">
            <a:extLst>
              <a:ext uri="{FF2B5EF4-FFF2-40B4-BE49-F238E27FC236}">
                <a16:creationId xmlns:a16="http://schemas.microsoft.com/office/drawing/2014/main" id="{DD74027B-0EA3-48FC-8379-A4C03B0DCDCD}"/>
              </a:ext>
            </a:extLst>
          </p:cNvPr>
          <p:cNvSpPr txBox="1"/>
          <p:nvPr/>
        </p:nvSpPr>
        <p:spPr>
          <a:xfrm>
            <a:off x="7573116" y="3864895"/>
            <a:ext cx="1749861" cy="718145"/>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pPr algn="l">
              <a:defRPr sz="2600" b="1"/>
            </a:pPr>
            <a:r>
              <a:rPr lang="en-US" sz="2000" dirty="0" err="1">
                <a:solidFill>
                  <a:schemeClr val="bg2">
                    <a:lumMod val="10000"/>
                  </a:schemeClr>
                </a:solidFill>
              </a:rPr>
              <a:t>Elasto</a:t>
            </a:r>
            <a:r>
              <a:rPr lang="en-US" sz="2000" dirty="0">
                <a:solidFill>
                  <a:schemeClr val="bg2">
                    <a:lumMod val="10000"/>
                  </a:schemeClr>
                </a:solidFill>
              </a:rPr>
              <a:t> Plastic Model</a:t>
            </a:r>
            <a:endParaRPr sz="2000" dirty="0">
              <a:solidFill>
                <a:schemeClr val="bg2">
                  <a:lumMod val="10000"/>
                </a:schemeClr>
              </a:solidFill>
            </a:endParaRPr>
          </a:p>
        </p:txBody>
      </p:sp>
    </p:spTree>
    <p:extLst>
      <p:ext uri="{BB962C8B-B14F-4D97-AF65-F5344CB8AC3E}">
        <p14:creationId xmlns:p14="http://schemas.microsoft.com/office/powerpoint/2010/main" val="101626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9513209" cy="889307"/>
          </a:xfrm>
        </p:spPr>
        <p:txBody>
          <a:bodyPr>
            <a:normAutofit fontScale="90000"/>
          </a:bodyPr>
          <a:lstStyle/>
          <a:p>
            <a:r>
              <a:rPr lang="en-US" dirty="0"/>
              <a:t>SIMULAT</a:t>
            </a:r>
            <a:r>
              <a:rPr lang="en-US" altLang="ja-JP" dirty="0"/>
              <a:t>IO</a:t>
            </a:r>
            <a:r>
              <a:rPr lang="en-US" dirty="0"/>
              <a:t>N </a:t>
            </a:r>
            <a:r>
              <a:rPr lang="en-US" altLang="ja-JP" dirty="0"/>
              <a:t>FLOW</a:t>
            </a:r>
            <a:endParaRPr lang="en-US" dirty="0"/>
          </a:p>
        </p:txBody>
      </p:sp>
      <p:sp>
        <p:nvSpPr>
          <p:cNvPr id="89" name="Front view">
            <a:extLst>
              <a:ext uri="{FF2B5EF4-FFF2-40B4-BE49-F238E27FC236}">
                <a16:creationId xmlns:a16="http://schemas.microsoft.com/office/drawing/2014/main" id="{BA25CC0E-F93B-492F-9E22-836A7E068E9B}"/>
              </a:ext>
            </a:extLst>
          </p:cNvPr>
          <p:cNvSpPr txBox="1"/>
          <p:nvPr/>
        </p:nvSpPr>
        <p:spPr>
          <a:xfrm>
            <a:off x="-3424156" y="12009266"/>
            <a:ext cx="1143915"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t>Front view</a:t>
            </a:r>
          </a:p>
        </p:txBody>
      </p:sp>
      <p:sp>
        <p:nvSpPr>
          <p:cNvPr id="96" name="Front view">
            <a:extLst>
              <a:ext uri="{FF2B5EF4-FFF2-40B4-BE49-F238E27FC236}">
                <a16:creationId xmlns:a16="http://schemas.microsoft.com/office/drawing/2014/main" id="{28EF4EFC-ABDD-43D2-A6CF-80187947CAE8}"/>
              </a:ext>
            </a:extLst>
          </p:cNvPr>
          <p:cNvSpPr txBox="1"/>
          <p:nvPr/>
        </p:nvSpPr>
        <p:spPr>
          <a:xfrm>
            <a:off x="-3405517" y="15390210"/>
            <a:ext cx="1143916"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p>
            <a:r>
              <a:t>Front view</a:t>
            </a:r>
          </a:p>
        </p:txBody>
      </p:sp>
      <p:sp>
        <p:nvSpPr>
          <p:cNvPr id="91"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266222"/>
            <a:ext cx="8520797"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Obtain Cracking</a:t>
            </a:r>
            <a:r>
              <a:rPr lang="zh-CN" altLang="en-US" sz="2400" dirty="0">
                <a:solidFill>
                  <a:schemeClr val="accent1"/>
                </a:solidFill>
              </a:rPr>
              <a:t> </a:t>
            </a:r>
            <a:r>
              <a:rPr lang="en-US" altLang="zh-CN" sz="2400" dirty="0">
                <a:solidFill>
                  <a:schemeClr val="accent1"/>
                </a:solidFill>
              </a:rPr>
              <a:t>Pattern, Inner Stress and </a:t>
            </a:r>
            <a:r>
              <a:rPr lang="en-US" sz="2400" dirty="0">
                <a:solidFill>
                  <a:schemeClr val="accent1"/>
                </a:solidFill>
              </a:rPr>
              <a:t>Compressive Strength</a:t>
            </a:r>
          </a:p>
        </p:txBody>
      </p:sp>
      <p:graphicFrame>
        <p:nvGraphicFramePr>
          <p:cNvPr id="5" name="Diagram 4">
            <a:extLst>
              <a:ext uri="{FF2B5EF4-FFF2-40B4-BE49-F238E27FC236}">
                <a16:creationId xmlns:a16="http://schemas.microsoft.com/office/drawing/2014/main" id="{F84A3A39-1C17-4678-B0F1-164267FF12EF}"/>
              </a:ext>
            </a:extLst>
          </p:cNvPr>
          <p:cNvGraphicFramePr/>
          <p:nvPr>
            <p:extLst>
              <p:ext uri="{D42A27DB-BD31-4B8C-83A1-F6EECF244321}">
                <p14:modId xmlns:p14="http://schemas.microsoft.com/office/powerpoint/2010/main" val="2446934865"/>
              </p:ext>
            </p:extLst>
          </p:nvPr>
        </p:nvGraphicFramePr>
        <p:xfrm>
          <a:off x="30860" y="1053603"/>
          <a:ext cx="9113139" cy="45565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44" name="Right Arrow 82">
            <a:extLst>
              <a:ext uri="{FF2B5EF4-FFF2-40B4-BE49-F238E27FC236}">
                <a16:creationId xmlns:a16="http://schemas.microsoft.com/office/drawing/2014/main" id="{2F302D6A-3D45-4F58-8CBB-9F6D8B04FB55}"/>
              </a:ext>
            </a:extLst>
          </p:cNvPr>
          <p:cNvSpPr/>
          <p:nvPr/>
        </p:nvSpPr>
        <p:spPr>
          <a:xfrm rot="16200000">
            <a:off x="3957111" y="5255430"/>
            <a:ext cx="232012" cy="159356"/>
          </a:xfrm>
          <a:prstGeom prst="rightArrow">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endParaRPr>
          </a:p>
        </p:txBody>
      </p:sp>
      <p:sp>
        <p:nvSpPr>
          <p:cNvPr id="445" name="Right Arrow 94">
            <a:extLst>
              <a:ext uri="{FF2B5EF4-FFF2-40B4-BE49-F238E27FC236}">
                <a16:creationId xmlns:a16="http://schemas.microsoft.com/office/drawing/2014/main" id="{F8F841AA-4A53-4CEB-99C3-5DB5FD3F5193}"/>
              </a:ext>
            </a:extLst>
          </p:cNvPr>
          <p:cNvSpPr/>
          <p:nvPr/>
        </p:nvSpPr>
        <p:spPr>
          <a:xfrm rot="5400000">
            <a:off x="3957108" y="5860389"/>
            <a:ext cx="232013" cy="159355"/>
          </a:xfrm>
          <a:prstGeom prst="rightArrow">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schemeClr val="accent1"/>
              </a:solidFill>
            </a:endParaRPr>
          </a:p>
        </p:txBody>
      </p:sp>
      <p:sp>
        <p:nvSpPr>
          <p:cNvPr id="166" name="テキスト ボックス 5">
            <a:extLst>
              <a:ext uri="{FF2B5EF4-FFF2-40B4-BE49-F238E27FC236}">
                <a16:creationId xmlns:a16="http://schemas.microsoft.com/office/drawing/2014/main" id="{A263811D-D7AB-47A3-AA1B-D589D94B416C}"/>
              </a:ext>
            </a:extLst>
          </p:cNvPr>
          <p:cNvSpPr txBox="1"/>
          <p:nvPr/>
        </p:nvSpPr>
        <p:spPr>
          <a:xfrm>
            <a:off x="2787812" y="4407036"/>
            <a:ext cx="1026947" cy="461663"/>
          </a:xfrm>
          <a:prstGeom prst="rect">
            <a:avLst/>
          </a:prstGeom>
          <a:solidFill>
            <a:srgbClr val="C00000"/>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sz="2400" dirty="0">
                <a:solidFill>
                  <a:schemeClr val="bg1"/>
                </a:solidFill>
              </a:rPr>
              <a:t>A</a:t>
            </a:r>
            <a:r>
              <a:rPr lang="en-US" sz="2400" dirty="0">
                <a:solidFill>
                  <a:schemeClr val="bg1"/>
                </a:solidFill>
              </a:rPr>
              <a:t>SR</a:t>
            </a:r>
          </a:p>
        </p:txBody>
      </p:sp>
      <p:sp>
        <p:nvSpPr>
          <p:cNvPr id="167" name="テキスト ボックス 5">
            <a:extLst>
              <a:ext uri="{FF2B5EF4-FFF2-40B4-BE49-F238E27FC236}">
                <a16:creationId xmlns:a16="http://schemas.microsoft.com/office/drawing/2014/main" id="{50D457EF-6669-45A4-BBB5-7821F5739FB5}"/>
              </a:ext>
            </a:extLst>
          </p:cNvPr>
          <p:cNvSpPr txBox="1"/>
          <p:nvPr/>
        </p:nvSpPr>
        <p:spPr>
          <a:xfrm>
            <a:off x="4257276" y="4407036"/>
            <a:ext cx="1026947" cy="461663"/>
          </a:xfrm>
          <a:prstGeom prst="rect">
            <a:avLst/>
          </a:prstGeom>
          <a:solidFill>
            <a:schemeClr val="tx1">
              <a:lumMod val="50000"/>
            </a:schemeClr>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DEF</a:t>
            </a:r>
            <a:endParaRPr sz="2400" dirty="0">
              <a:solidFill>
                <a:schemeClr val="bg1"/>
              </a:solidFill>
            </a:endParaRPr>
          </a:p>
        </p:txBody>
      </p:sp>
      <p:pic>
        <p:nvPicPr>
          <p:cNvPr id="209" name="Picture 4" descr="C:\Users\NagaiLab-Tao\Desktop\YUSHI\Pre\Models\A15.PNG"/>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15997" t="6777" r="11740" b="2650"/>
          <a:stretch/>
        </p:blipFill>
        <p:spPr bwMode="auto">
          <a:xfrm>
            <a:off x="5847839" y="3198360"/>
            <a:ext cx="1271367" cy="129915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68748" y="1057220"/>
            <a:ext cx="1811005" cy="461665"/>
          </a:xfrm>
          <a:prstGeom prst="rect">
            <a:avLst/>
          </a:prstGeom>
          <a:noFill/>
        </p:spPr>
        <p:txBody>
          <a:bodyPr wrap="square" rtlCol="0">
            <a:spAutoFit/>
          </a:bodyPr>
          <a:lstStyle/>
          <a:p>
            <a:r>
              <a:rPr kumimoji="1" lang="en-US" altLang="ja-JP" sz="2400" b="1" dirty="0">
                <a:solidFill>
                  <a:schemeClr val="bg1"/>
                </a:solidFill>
              </a:rPr>
              <a:t>MODELING</a:t>
            </a:r>
            <a:endParaRPr kumimoji="1" lang="ja-JP" altLang="en-US" sz="2400" b="1" dirty="0">
              <a:solidFill>
                <a:schemeClr val="bg1"/>
              </a:solidFill>
            </a:endParaRPr>
          </a:p>
        </p:txBody>
      </p:sp>
      <p:sp>
        <p:nvSpPr>
          <p:cNvPr id="211" name="テキスト ボックス 210"/>
          <p:cNvSpPr txBox="1"/>
          <p:nvPr/>
        </p:nvSpPr>
        <p:spPr>
          <a:xfrm>
            <a:off x="2956193" y="1056908"/>
            <a:ext cx="1811005" cy="461665"/>
          </a:xfrm>
          <a:prstGeom prst="rect">
            <a:avLst/>
          </a:prstGeom>
          <a:noFill/>
        </p:spPr>
        <p:txBody>
          <a:bodyPr wrap="square" rtlCol="0">
            <a:spAutoFit/>
          </a:bodyPr>
          <a:lstStyle/>
          <a:p>
            <a:r>
              <a:rPr kumimoji="1" lang="en-US" altLang="ja-JP" sz="2400" b="1" dirty="0">
                <a:solidFill>
                  <a:schemeClr val="bg1"/>
                </a:solidFill>
              </a:rPr>
              <a:t>EXPANDING</a:t>
            </a:r>
            <a:endParaRPr kumimoji="1" lang="ja-JP" altLang="en-US" sz="2400" b="1" dirty="0">
              <a:solidFill>
                <a:schemeClr val="bg1"/>
              </a:solidFill>
            </a:endParaRPr>
          </a:p>
        </p:txBody>
      </p:sp>
      <p:sp>
        <p:nvSpPr>
          <p:cNvPr id="212" name="テキスト ボックス 211"/>
          <p:cNvSpPr txBox="1"/>
          <p:nvPr/>
        </p:nvSpPr>
        <p:spPr>
          <a:xfrm>
            <a:off x="6506513" y="1070660"/>
            <a:ext cx="1811005" cy="461665"/>
          </a:xfrm>
          <a:prstGeom prst="rect">
            <a:avLst/>
          </a:prstGeom>
          <a:noFill/>
        </p:spPr>
        <p:txBody>
          <a:bodyPr wrap="square" rtlCol="0">
            <a:spAutoFit/>
          </a:bodyPr>
          <a:lstStyle/>
          <a:p>
            <a:r>
              <a:rPr kumimoji="1" lang="en-US" altLang="ja-JP" sz="2400" b="1" dirty="0">
                <a:solidFill>
                  <a:schemeClr val="bg1"/>
                </a:solidFill>
              </a:rPr>
              <a:t>LOADING</a:t>
            </a:r>
            <a:endParaRPr kumimoji="1" lang="ja-JP" altLang="en-US" sz="2400" b="1" dirty="0">
              <a:solidFill>
                <a:schemeClr val="bg1"/>
              </a:solidFill>
            </a:endParaRPr>
          </a:p>
        </p:txBody>
      </p:sp>
      <p:pic>
        <p:nvPicPr>
          <p:cNvPr id="152" name="Picture 4" descr="C:\Users\NagaiLab-Tao\Desktop\YUSHI\Pre\Models\A15.PNG"/>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15997" t="6777" r="11740" b="2650"/>
          <a:stretch/>
        </p:blipFill>
        <p:spPr bwMode="auto">
          <a:xfrm>
            <a:off x="2573235"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4" descr="C:\Users\NagaiLab-Tao\Desktop\YUSHI\Pre\Models\A15.PNG"/>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l="15997" t="6777" r="11740" b="2650"/>
          <a:stretch/>
        </p:blipFill>
        <p:spPr bwMode="auto">
          <a:xfrm>
            <a:off x="2563486"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resentation\1000000.bmp"/>
          <p:cNvPicPr>
            <a:picLocks noChangeAspect="1" noChangeArrowheads="1"/>
          </p:cNvPicPr>
          <p:nvPr/>
        </p:nvPicPr>
        <p:blipFill>
          <a:blip r:embed="rId17" cstate="print">
            <a:extLst>
              <a:ext uri="{28A0092B-C50C-407E-A947-70E740481C1C}">
                <a14:useLocalDpi xmlns:a14="http://schemas.microsoft.com/office/drawing/2010/main"/>
              </a:ext>
            </a:extLst>
          </a:blip>
          <a:srcRect/>
          <a:stretch>
            <a:fillRect/>
          </a:stretch>
        </p:blipFill>
        <p:spPr bwMode="auto">
          <a:xfrm>
            <a:off x="2381423"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Presentation\2000000 (2).bmp"/>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5643786"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Presentation\3000000.bmp"/>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5631378"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resentation\4000000.bmp"/>
          <p:cNvPicPr>
            <a:picLocks noChangeAspect="1" noChangeArrowheads="1"/>
          </p:cNvPicPr>
          <p:nvPr/>
        </p:nvPicPr>
        <p:blipFill>
          <a:blip r:embed="rId20" cstate="print">
            <a:extLst>
              <a:ext uri="{28A0092B-C50C-407E-A947-70E740481C1C}">
                <a14:useLocalDpi xmlns:a14="http://schemas.microsoft.com/office/drawing/2010/main"/>
              </a:ext>
            </a:extLst>
          </a:blip>
          <a:srcRect/>
          <a:stretch>
            <a:fillRect/>
          </a:stretch>
        </p:blipFill>
        <p:spPr bwMode="auto">
          <a:xfrm>
            <a:off x="5624988" y="3218139"/>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Presentation\pic\1exp00000.bmp"/>
          <p:cNvPicPr>
            <a:picLocks noChangeAspect="1" noChangeArrowheads="1"/>
          </p:cNvPicPr>
          <p:nvPr/>
        </p:nvPicPr>
        <p:blipFill>
          <a:blip r:embed="rId21" cstate="print">
            <a:extLst>
              <a:ext uri="{28A0092B-C50C-407E-A947-70E740481C1C}">
                <a14:useLocalDpi xmlns:a14="http://schemas.microsoft.com/office/drawing/2010/main"/>
              </a:ext>
            </a:extLst>
          </a:blip>
          <a:srcRect/>
          <a:stretch>
            <a:fillRect/>
          </a:stretch>
        </p:blipFill>
        <p:spPr bwMode="auto">
          <a:xfrm>
            <a:off x="2463490" y="1750952"/>
            <a:ext cx="1656711" cy="124253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E:\Presentation\pic\5exp00000.bmp"/>
          <p:cNvPicPr>
            <a:picLocks noChangeAspect="1" noChangeArrowheads="1"/>
          </p:cNvPicPr>
          <p:nvPr/>
        </p:nvPicPr>
        <p:blipFill>
          <a:blip r:embed="rId22" cstate="print">
            <a:extLst>
              <a:ext uri="{28A0092B-C50C-407E-A947-70E740481C1C}">
                <a14:useLocalDpi xmlns:a14="http://schemas.microsoft.com/office/drawing/2010/main"/>
              </a:ext>
            </a:extLst>
          </a:blip>
          <a:srcRect/>
          <a:stretch>
            <a:fillRect/>
          </a:stretch>
        </p:blipFill>
        <p:spPr bwMode="auto">
          <a:xfrm>
            <a:off x="2425160" y="1729911"/>
            <a:ext cx="1695039" cy="12712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Presentation\pic\10exp00000.bmp"/>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2387146" y="1721101"/>
            <a:ext cx="1733052" cy="1299789"/>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Presentation\pic\15exp00000.bmp"/>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376939" y="1721101"/>
            <a:ext cx="1753464" cy="131509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Presentation\pic\20exp00000.bmp"/>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2332586" y="1707817"/>
            <a:ext cx="1787612" cy="1340709"/>
          </a:xfrm>
          <a:prstGeom prst="rect">
            <a:avLst/>
          </a:prstGeom>
          <a:noFill/>
          <a:extLst>
            <a:ext uri="{909E8E84-426E-40DD-AFC4-6F175D3DCCD1}">
              <a14:hiddenFill xmlns:a14="http://schemas.microsoft.com/office/drawing/2010/main">
                <a:solidFill>
                  <a:srgbClr val="FFFFFF"/>
                </a:solidFill>
              </a14:hiddenFill>
            </a:ext>
          </a:extLst>
        </p:spPr>
      </p:pic>
      <p:pic>
        <p:nvPicPr>
          <p:cNvPr id="7" name="new2">
            <a:hlinkClick r:id="" action="ppaction://media"/>
            <a:extLst>
              <a:ext uri="{FF2B5EF4-FFF2-40B4-BE49-F238E27FC236}">
                <a16:creationId xmlns:a16="http://schemas.microsoft.com/office/drawing/2014/main" id="{677AA1CB-F3AA-4B42-8A40-DD2092E034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6"/>
          <a:srcRect l="22200" r="22762"/>
          <a:stretch/>
        </p:blipFill>
        <p:spPr>
          <a:xfrm>
            <a:off x="4059989" y="1726262"/>
            <a:ext cx="1193571" cy="1210588"/>
          </a:xfrm>
          <a:prstGeom prst="rect">
            <a:avLst/>
          </a:prstGeom>
        </p:spPr>
      </p:pic>
      <p:pic>
        <p:nvPicPr>
          <p:cNvPr id="1039" name="Picture 15" descr="E:\Presentation\pic\20exp00000.bmp"/>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5582491"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Presentation\pic\30FIX00000.bmp"/>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5583444"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Presentation\pic\40FIX00000.bmp"/>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5572018" y="1815856"/>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Presentation\pic\50FIX00000.bmp"/>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5572018" y="1815855"/>
            <a:ext cx="1823007" cy="1367255"/>
          </a:xfrm>
          <a:prstGeom prst="rect">
            <a:avLst/>
          </a:prstGeom>
          <a:noFill/>
          <a:extLst>
            <a:ext uri="{909E8E84-426E-40DD-AFC4-6F175D3DCCD1}">
              <a14:hiddenFill xmlns:a14="http://schemas.microsoft.com/office/drawing/2010/main">
                <a:solidFill>
                  <a:srgbClr val="FFFFFF"/>
                </a:solidFill>
              </a14:hiddenFill>
            </a:ext>
          </a:extLst>
        </p:spPr>
      </p:pic>
      <p:sp>
        <p:nvSpPr>
          <p:cNvPr id="163" name="Arrow: Down 162">
            <a:extLst>
              <a:ext uri="{FF2B5EF4-FFF2-40B4-BE49-F238E27FC236}">
                <a16:creationId xmlns:a16="http://schemas.microsoft.com/office/drawing/2014/main" id="{84E071FD-EF41-4C78-BEE6-CF25193E9D60}"/>
              </a:ext>
            </a:extLst>
          </p:cNvPr>
          <p:cNvSpPr/>
          <p:nvPr/>
        </p:nvSpPr>
        <p:spPr>
          <a:xfrm>
            <a:off x="6005199" y="1594603"/>
            <a:ext cx="931824" cy="3325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Rectangle 442">
            <a:extLst>
              <a:ext uri="{FF2B5EF4-FFF2-40B4-BE49-F238E27FC236}">
                <a16:creationId xmlns:a16="http://schemas.microsoft.com/office/drawing/2014/main" id="{3F1635C9-9988-4231-8D9D-24D3AC875518}"/>
              </a:ext>
            </a:extLst>
          </p:cNvPr>
          <p:cNvSpPr/>
          <p:nvPr/>
        </p:nvSpPr>
        <p:spPr>
          <a:xfrm>
            <a:off x="3401527" y="5374844"/>
            <a:ext cx="341015" cy="39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reeform 82">
            <a:extLst>
              <a:ext uri="{FF2B5EF4-FFF2-40B4-BE49-F238E27FC236}">
                <a16:creationId xmlns:a16="http://schemas.microsoft.com/office/drawing/2014/main" id="{1A0172E7-815F-405E-9CDD-ED6C0E780392}"/>
              </a:ext>
            </a:extLst>
          </p:cNvPr>
          <p:cNvSpPr/>
          <p:nvPr/>
        </p:nvSpPr>
        <p:spPr>
          <a:xfrm rot="10800000">
            <a:off x="3253642" y="5615701"/>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7" name="Freeform 83">
            <a:extLst>
              <a:ext uri="{FF2B5EF4-FFF2-40B4-BE49-F238E27FC236}">
                <a16:creationId xmlns:a16="http://schemas.microsoft.com/office/drawing/2014/main" id="{088BA697-FA0C-42A2-AABE-8319EE5570BB}"/>
              </a:ext>
            </a:extLst>
          </p:cNvPr>
          <p:cNvSpPr/>
          <p:nvPr/>
        </p:nvSpPr>
        <p:spPr>
          <a:xfrm rot="10800000">
            <a:off x="3271475" y="5110814"/>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rgbClr val="C00000"/>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8" name="Freeform 85">
            <a:extLst>
              <a:ext uri="{FF2B5EF4-FFF2-40B4-BE49-F238E27FC236}">
                <a16:creationId xmlns:a16="http://schemas.microsoft.com/office/drawing/2014/main" id="{36A09B4E-E760-4F7C-9A73-4AEE4CDDDB44}"/>
              </a:ext>
            </a:extLst>
          </p:cNvPr>
          <p:cNvSpPr/>
          <p:nvPr/>
        </p:nvSpPr>
        <p:spPr>
          <a:xfrm>
            <a:off x="3497038" y="5440689"/>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pic>
        <p:nvPicPr>
          <p:cNvPr id="1029" name="Picture 5" descr="E:\Presentation\1500000.bmp"/>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2387110" y="3121864"/>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resentation\2000000.bmp"/>
          <p:cNvPicPr>
            <a:picLocks noChangeAspect="1" noChangeArrowheads="1"/>
          </p:cNvPicPr>
          <p:nvPr/>
        </p:nvPicPr>
        <p:blipFill>
          <a:blip r:embed="rId31" cstate="print">
            <a:extLst>
              <a:ext uri="{28A0092B-C50C-407E-A947-70E740481C1C}">
                <a14:useLocalDpi xmlns:a14="http://schemas.microsoft.com/office/drawing/2010/main"/>
              </a:ext>
            </a:extLst>
          </a:blip>
          <a:srcRect/>
          <a:stretch>
            <a:fillRect/>
          </a:stretch>
        </p:blipFill>
        <p:spPr bwMode="auto">
          <a:xfrm>
            <a:off x="2387110"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8" name="new1">
            <a:hlinkClick r:id="" action="ppaction://media"/>
            <a:extLst>
              <a:ext uri="{FF2B5EF4-FFF2-40B4-BE49-F238E27FC236}">
                <a16:creationId xmlns:a16="http://schemas.microsoft.com/office/drawing/2014/main" id="{0FFAA380-3555-451F-8C78-5BAA6B276F9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32"/>
          <a:srcRect l="21467" r="20995"/>
          <a:stretch/>
        </p:blipFill>
        <p:spPr>
          <a:xfrm>
            <a:off x="4048298" y="3112041"/>
            <a:ext cx="1300935" cy="1262164"/>
          </a:xfrm>
          <a:prstGeom prst="rect">
            <a:avLst/>
          </a:prstGeom>
        </p:spPr>
      </p:pic>
      <p:sp>
        <p:nvSpPr>
          <p:cNvPr id="95"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a:t>
            </a:r>
          </a:p>
        </p:txBody>
      </p:sp>
      <p:sp>
        <p:nvSpPr>
          <p:cNvPr id="97"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0.1%</a:t>
            </a:r>
          </a:p>
        </p:txBody>
      </p:sp>
      <p:sp>
        <p:nvSpPr>
          <p:cNvPr id="98"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0.3%</a:t>
            </a:r>
          </a:p>
        </p:txBody>
      </p:sp>
      <p:sp>
        <p:nvSpPr>
          <p:cNvPr id="99"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0.6%</a:t>
            </a:r>
          </a:p>
        </p:txBody>
      </p:sp>
      <p:sp>
        <p:nvSpPr>
          <p:cNvPr id="100"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a:t>
            </a:r>
          </a:p>
        </p:txBody>
      </p:sp>
      <p:sp>
        <p:nvSpPr>
          <p:cNvPr id="103"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104"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107"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pic>
        <p:nvPicPr>
          <p:cNvPr id="10" name="load2">
            <a:hlinkClick r:id="" action="ppaction://media"/>
            <a:extLst>
              <a:ext uri="{FF2B5EF4-FFF2-40B4-BE49-F238E27FC236}">
                <a16:creationId xmlns:a16="http://schemas.microsoft.com/office/drawing/2014/main" id="{02256779-693C-E345-AF51-1F9F8C0CBFB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33"/>
          <a:srcRect l="24871" t="12766" r="22846" b="15886"/>
          <a:stretch/>
        </p:blipFill>
        <p:spPr>
          <a:xfrm>
            <a:off x="7274876" y="1589082"/>
            <a:ext cx="1801331" cy="1382730"/>
          </a:xfrm>
          <a:prstGeom prst="rect">
            <a:avLst/>
          </a:prstGeom>
        </p:spPr>
      </p:pic>
      <p:sp>
        <p:nvSpPr>
          <p:cNvPr id="64" name="文本框 63">
            <a:extLst>
              <a:ext uri="{FF2B5EF4-FFF2-40B4-BE49-F238E27FC236}">
                <a16:creationId xmlns:a16="http://schemas.microsoft.com/office/drawing/2014/main" id="{DF1BE34A-4E30-444F-B421-92AF0796439E}"/>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5</a:t>
            </a:r>
            <a:endParaRPr kumimoji="1" lang="zh-CN" altLang="en-US" dirty="0">
              <a:solidFill>
                <a:schemeClr val="accent1"/>
              </a:solidFill>
            </a:endParaRPr>
          </a:p>
        </p:txBody>
      </p:sp>
      <p:sp>
        <p:nvSpPr>
          <p:cNvPr id="65" name="文本框 64">
            <a:extLst>
              <a:ext uri="{FF2B5EF4-FFF2-40B4-BE49-F238E27FC236}">
                <a16:creationId xmlns:a16="http://schemas.microsoft.com/office/drawing/2014/main" id="{B2CD6576-90FA-DE48-AE17-E5649FD69FAB}"/>
              </a:ext>
            </a:extLst>
          </p:cNvPr>
          <p:cNvSpPr txBox="1"/>
          <p:nvPr/>
        </p:nvSpPr>
        <p:spPr>
          <a:xfrm>
            <a:off x="2374565" y="5654186"/>
            <a:ext cx="841738" cy="369332"/>
          </a:xfrm>
          <a:prstGeom prst="rect">
            <a:avLst/>
          </a:prstGeom>
          <a:solidFill>
            <a:schemeClr val="bg1"/>
          </a:solidFill>
        </p:spPr>
        <p:txBody>
          <a:bodyPr wrap="square" rtlCol="0">
            <a:spAutoFit/>
          </a:bodyPr>
          <a:lstStyle>
            <a:defPPr>
              <a:defRPr lang="en-US"/>
            </a:defPPr>
            <a:lvl1pPr>
              <a:defRPr>
                <a:solidFill>
                  <a:schemeClr val="bg2">
                    <a:lumMod val="10000"/>
                  </a:schemeClr>
                </a:solidFill>
              </a:defRPr>
            </a:lvl1pPr>
          </a:lstStyle>
          <a:p>
            <a:r>
              <a:rPr lang="en-US" altLang="zh-CN" dirty="0"/>
              <a:t>Mortar</a:t>
            </a:r>
            <a:endParaRPr lang="zh-CN" altLang="en-US" dirty="0"/>
          </a:p>
        </p:txBody>
      </p:sp>
      <p:sp>
        <p:nvSpPr>
          <p:cNvPr id="66" name="文本框 65">
            <a:extLst>
              <a:ext uri="{FF2B5EF4-FFF2-40B4-BE49-F238E27FC236}">
                <a16:creationId xmlns:a16="http://schemas.microsoft.com/office/drawing/2014/main" id="{C00A5FA5-5DCA-9141-B699-E63F69C188C1}"/>
              </a:ext>
            </a:extLst>
          </p:cNvPr>
          <p:cNvSpPr txBox="1"/>
          <p:nvPr/>
        </p:nvSpPr>
        <p:spPr>
          <a:xfrm>
            <a:off x="4909490" y="5166869"/>
            <a:ext cx="841738" cy="369332"/>
          </a:xfrm>
          <a:prstGeom prst="rect">
            <a:avLst/>
          </a:prstGeom>
          <a:noFill/>
        </p:spPr>
        <p:txBody>
          <a:bodyPr wrap="square" rtlCol="0">
            <a:spAutoFit/>
          </a:bodyPr>
          <a:lstStyle/>
          <a:p>
            <a:r>
              <a:rPr lang="en-US" altLang="zh-CN" dirty="0">
                <a:solidFill>
                  <a:schemeClr val="bg2">
                    <a:lumMod val="10000"/>
                  </a:schemeClr>
                </a:solidFill>
              </a:rPr>
              <a:t>Mortar</a:t>
            </a:r>
            <a:endParaRPr lang="zh-CN" altLang="en-US" dirty="0">
              <a:solidFill>
                <a:schemeClr val="bg2">
                  <a:lumMod val="10000"/>
                </a:schemeClr>
              </a:solidFill>
            </a:endParaRPr>
          </a:p>
        </p:txBody>
      </p:sp>
      <p:sp>
        <p:nvSpPr>
          <p:cNvPr id="67" name="文本框 66">
            <a:extLst>
              <a:ext uri="{FF2B5EF4-FFF2-40B4-BE49-F238E27FC236}">
                <a16:creationId xmlns:a16="http://schemas.microsoft.com/office/drawing/2014/main" id="{282AF632-4474-004C-835A-E0C5328DD1A3}"/>
              </a:ext>
            </a:extLst>
          </p:cNvPr>
          <p:cNvSpPr txBox="1"/>
          <p:nvPr/>
        </p:nvSpPr>
        <p:spPr>
          <a:xfrm>
            <a:off x="4909490" y="5695803"/>
            <a:ext cx="841738" cy="369332"/>
          </a:xfrm>
          <a:prstGeom prst="rect">
            <a:avLst/>
          </a:prstGeom>
          <a:noFill/>
        </p:spPr>
        <p:txBody>
          <a:bodyPr wrap="square" rtlCol="0">
            <a:spAutoFit/>
          </a:bodyPr>
          <a:lstStyle/>
          <a:p>
            <a:r>
              <a:rPr lang="en-US" altLang="zh-CN" dirty="0">
                <a:solidFill>
                  <a:schemeClr val="bg2">
                    <a:lumMod val="10000"/>
                  </a:schemeClr>
                </a:solidFill>
              </a:rPr>
              <a:t>Mortar</a:t>
            </a:r>
            <a:endParaRPr lang="zh-CN" altLang="en-US" dirty="0">
              <a:solidFill>
                <a:schemeClr val="bg2">
                  <a:lumMod val="10000"/>
                </a:schemeClr>
              </a:solidFill>
            </a:endParaRPr>
          </a:p>
        </p:txBody>
      </p:sp>
      <p:pic>
        <p:nvPicPr>
          <p:cNvPr id="73" name="Picture 6" descr="C:\Users\NagaiLab-Tao\Desktop\YUSHI\Pre\Models\A30.PNG">
            <a:extLst>
              <a:ext uri="{FF2B5EF4-FFF2-40B4-BE49-F238E27FC236}">
                <a16:creationId xmlns:a16="http://schemas.microsoft.com/office/drawing/2014/main" id="{4736AAB9-51E4-475D-8557-C2EA0817E735}"/>
              </a:ext>
            </a:extLst>
          </p:cNvPr>
          <p:cNvPicPr>
            <a:picLocks noChangeAspect="1" noChangeArrowheads="1"/>
          </p:cNvPicPr>
          <p:nvPr/>
        </p:nvPicPr>
        <p:blipFill rotWithShape="1">
          <a:blip r:embed="rId34" cstate="print">
            <a:extLst>
              <a:ext uri="{28A0092B-C50C-407E-A947-70E740481C1C}">
                <a14:useLocalDpi xmlns:a14="http://schemas.microsoft.com/office/drawing/2010/main"/>
              </a:ext>
            </a:extLst>
          </a:blip>
          <a:srcRect l="6788" t="-1" r="7469" b="513"/>
          <a:stretch/>
        </p:blipFill>
        <p:spPr bwMode="auto">
          <a:xfrm>
            <a:off x="289106" y="3153224"/>
            <a:ext cx="1302960" cy="1320451"/>
          </a:xfrm>
          <a:prstGeom prst="rect">
            <a:avLst/>
          </a:prstGeom>
          <a:noFill/>
          <a:extLst>
            <a:ext uri="{909E8E84-426E-40DD-AFC4-6F175D3DCCD1}">
              <a14:hiddenFill xmlns:a14="http://schemas.microsoft.com/office/drawing/2010/main">
                <a:solidFill>
                  <a:srgbClr val="FFFFFF"/>
                </a:solidFill>
              </a14:hiddenFill>
            </a:ext>
          </a:extLst>
        </p:spPr>
      </p:pic>
      <p:pic>
        <p:nvPicPr>
          <p:cNvPr id="4" name="load1">
            <a:hlinkClick r:id="" action="ppaction://media"/>
            <a:extLst>
              <a:ext uri="{FF2B5EF4-FFF2-40B4-BE49-F238E27FC236}">
                <a16:creationId xmlns:a16="http://schemas.microsoft.com/office/drawing/2014/main" id="{8AACC6AA-0CDE-7D49-9B91-AC5A226EC262}"/>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33"/>
          <a:srcRect l="22968" t="1903" r="23358" b="-1"/>
          <a:stretch/>
        </p:blipFill>
        <p:spPr>
          <a:xfrm>
            <a:off x="7257662" y="2958164"/>
            <a:ext cx="1647794" cy="1694072"/>
          </a:xfrm>
          <a:prstGeom prst="rect">
            <a:avLst/>
          </a:prstGeom>
        </p:spPr>
      </p:pic>
      <p:pic>
        <p:nvPicPr>
          <p:cNvPr id="3074" name="Picture 2" descr="F:\Simulation\SimVer10Result\LOAD-DISPLACEMENT ASR.png"/>
          <p:cNvPicPr>
            <a:picLocks noChangeAspect="1" noChangeArrowheads="1"/>
          </p:cNvPicPr>
          <p:nvPr/>
        </p:nvPicPr>
        <p:blipFill rotWithShape="1">
          <a:blip r:embed="rId35" cstate="print">
            <a:extLst>
              <a:ext uri="{28A0092B-C50C-407E-A947-70E740481C1C}">
                <a14:useLocalDpi xmlns:a14="http://schemas.microsoft.com/office/drawing/2010/main"/>
              </a:ext>
            </a:extLst>
          </a:blip>
          <a:srcRect t="2330" b="4862"/>
          <a:stretch/>
        </p:blipFill>
        <p:spPr bwMode="auto">
          <a:xfrm>
            <a:off x="5670264" y="4497853"/>
            <a:ext cx="2954456" cy="1693805"/>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6631858" y="5028953"/>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2" name="円/楕円 91"/>
          <p:cNvSpPr/>
          <p:nvPr/>
        </p:nvSpPr>
        <p:spPr>
          <a:xfrm>
            <a:off x="7280893" y="465416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3" name="円/楕円 92"/>
          <p:cNvSpPr/>
          <p:nvPr/>
        </p:nvSpPr>
        <p:spPr>
          <a:xfrm>
            <a:off x="8099074" y="4837998"/>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円/楕円 93"/>
          <p:cNvSpPr/>
          <p:nvPr/>
        </p:nvSpPr>
        <p:spPr>
          <a:xfrm>
            <a:off x="6226784" y="576004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solidFill>
                <a:schemeClr val="accent1"/>
              </a:solidFill>
            </a:endParaRPr>
          </a:p>
        </p:txBody>
      </p:sp>
      <p:sp>
        <p:nvSpPr>
          <p:cNvPr id="70" name="TextBox 7">
            <a:extLst>
              <a:ext uri="{FF2B5EF4-FFF2-40B4-BE49-F238E27FC236}">
                <a16:creationId xmlns:a16="http://schemas.microsoft.com/office/drawing/2014/main" id="{F9A02722-6273-44EF-8355-88C1F2AF0A9B}"/>
              </a:ext>
            </a:extLst>
          </p:cNvPr>
          <p:cNvSpPr txBox="1"/>
          <p:nvPr/>
        </p:nvSpPr>
        <p:spPr>
          <a:xfrm>
            <a:off x="6213078" y="5306322"/>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71" name="TextBox 7">
            <a:extLst>
              <a:ext uri="{FF2B5EF4-FFF2-40B4-BE49-F238E27FC236}">
                <a16:creationId xmlns:a16="http://schemas.microsoft.com/office/drawing/2014/main" id="{DAC1B033-1683-4FDB-9DC2-B9A57EF4AFBE}"/>
              </a:ext>
            </a:extLst>
          </p:cNvPr>
          <p:cNvSpPr txBox="1"/>
          <p:nvPr/>
        </p:nvSpPr>
        <p:spPr>
          <a:xfrm>
            <a:off x="7116336" y="486818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72" name="TextBox 7">
            <a:extLst>
              <a:ext uri="{FF2B5EF4-FFF2-40B4-BE49-F238E27FC236}">
                <a16:creationId xmlns:a16="http://schemas.microsoft.com/office/drawing/2014/main" id="{4F701537-7579-47B8-9428-BBF3F76EAED2}"/>
              </a:ext>
            </a:extLst>
          </p:cNvPr>
          <p:cNvSpPr txBox="1"/>
          <p:nvPr/>
        </p:nvSpPr>
        <p:spPr>
          <a:xfrm>
            <a:off x="8354501" y="5073403"/>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pic>
        <p:nvPicPr>
          <p:cNvPr id="74" name="图像" descr="图像">
            <a:extLst>
              <a:ext uri="{FF2B5EF4-FFF2-40B4-BE49-F238E27FC236}">
                <a16:creationId xmlns:a16="http://schemas.microsoft.com/office/drawing/2014/main" id="{278CF3C4-89E2-624C-992C-6E921EB1FA2F}"/>
              </a:ext>
            </a:extLst>
          </p:cNvPr>
          <p:cNvPicPr>
            <a:picLocks noChangeAspect="1"/>
          </p:cNvPicPr>
          <p:nvPr/>
        </p:nvPicPr>
        <p:blipFill rotWithShape="1">
          <a:blip r:embed="rId36">
            <a:extLst>
              <a:ext uri="{28A0092B-C50C-407E-A947-70E740481C1C}">
                <a14:useLocalDpi xmlns:a14="http://schemas.microsoft.com/office/drawing/2010/main"/>
              </a:ext>
            </a:extLst>
          </a:blip>
          <a:srcRect l="-1" t="22061" r="35205"/>
          <a:stretch/>
        </p:blipFill>
        <p:spPr>
          <a:xfrm>
            <a:off x="328436" y="4855435"/>
            <a:ext cx="1091562" cy="1100233"/>
          </a:xfrm>
          <a:prstGeom prst="rect">
            <a:avLst/>
          </a:prstGeom>
          <a:ln w="12700" cap="flat">
            <a:noFill/>
            <a:miter lim="400000"/>
          </a:ln>
          <a:effectLst/>
        </p:spPr>
      </p:pic>
      <p:sp>
        <p:nvSpPr>
          <p:cNvPr id="75" name="TextBox 74">
            <a:extLst>
              <a:ext uri="{FF2B5EF4-FFF2-40B4-BE49-F238E27FC236}">
                <a16:creationId xmlns:a16="http://schemas.microsoft.com/office/drawing/2014/main" id="{4B71718B-4CBB-4206-9DA0-D942C32C37F9}"/>
              </a:ext>
            </a:extLst>
          </p:cNvPr>
          <p:cNvSpPr txBox="1"/>
          <p:nvPr/>
        </p:nvSpPr>
        <p:spPr>
          <a:xfrm>
            <a:off x="1398792" y="4888737"/>
            <a:ext cx="1128268" cy="369332"/>
          </a:xfrm>
          <a:prstGeom prst="rect">
            <a:avLst/>
          </a:prstGeom>
          <a:solidFill>
            <a:schemeClr val="bg1"/>
          </a:solidFill>
        </p:spPr>
        <p:txBody>
          <a:bodyPr wrap="square" rtlCol="0">
            <a:spAutoFit/>
          </a:bodyPr>
          <a:lstStyle/>
          <a:p>
            <a:r>
              <a:rPr lang="en-US" dirty="0">
                <a:solidFill>
                  <a:srgbClr val="C00000"/>
                </a:solidFill>
              </a:rPr>
              <a:t>Aggregate</a:t>
            </a:r>
          </a:p>
        </p:txBody>
      </p:sp>
      <p:sp>
        <p:nvSpPr>
          <p:cNvPr id="76" name="TextBox 75">
            <a:extLst>
              <a:ext uri="{FF2B5EF4-FFF2-40B4-BE49-F238E27FC236}">
                <a16:creationId xmlns:a16="http://schemas.microsoft.com/office/drawing/2014/main" id="{ABD72C1F-0763-47E5-9409-2A60703292D8}"/>
              </a:ext>
            </a:extLst>
          </p:cNvPr>
          <p:cNvSpPr txBox="1"/>
          <p:nvPr/>
        </p:nvSpPr>
        <p:spPr>
          <a:xfrm>
            <a:off x="1420040" y="5306322"/>
            <a:ext cx="898402" cy="369332"/>
          </a:xfrm>
          <a:prstGeom prst="rect">
            <a:avLst/>
          </a:prstGeom>
          <a:solidFill>
            <a:schemeClr val="bg1"/>
          </a:solidFill>
        </p:spPr>
        <p:txBody>
          <a:bodyPr wrap="square" rtlCol="0">
            <a:spAutoFit/>
          </a:bodyPr>
          <a:lstStyle/>
          <a:p>
            <a:r>
              <a:rPr lang="en-US" dirty="0">
                <a:solidFill>
                  <a:schemeClr val="bg2">
                    <a:lumMod val="10000"/>
                  </a:schemeClr>
                </a:solidFill>
              </a:rPr>
              <a:t>Mortar</a:t>
            </a:r>
          </a:p>
        </p:txBody>
      </p:sp>
      <p:sp>
        <p:nvSpPr>
          <p:cNvPr id="6" name="文本框 5">
            <a:extLst>
              <a:ext uri="{FF2B5EF4-FFF2-40B4-BE49-F238E27FC236}">
                <a16:creationId xmlns:a16="http://schemas.microsoft.com/office/drawing/2014/main" id="{9191A08F-594D-2A41-877A-F49EE94FB93C}"/>
              </a:ext>
            </a:extLst>
          </p:cNvPr>
          <p:cNvSpPr txBox="1"/>
          <p:nvPr/>
        </p:nvSpPr>
        <p:spPr>
          <a:xfrm>
            <a:off x="2176017" y="5183275"/>
            <a:ext cx="1271367" cy="369332"/>
          </a:xfrm>
          <a:prstGeom prst="rect">
            <a:avLst/>
          </a:prstGeom>
          <a:noFill/>
        </p:spPr>
        <p:txBody>
          <a:bodyPr wrap="square" rtlCol="0">
            <a:spAutoFit/>
          </a:bodyPr>
          <a:lstStyle/>
          <a:p>
            <a:r>
              <a:rPr kumimoji="1" lang="en-US" altLang="zh-CN" dirty="0">
                <a:solidFill>
                  <a:srgbClr val="C00000"/>
                </a:solidFill>
              </a:rPr>
              <a:t>Aggregate</a:t>
            </a:r>
            <a:endParaRPr kumimoji="1" lang="zh-CN" altLang="en-US" dirty="0">
              <a:solidFill>
                <a:srgbClr val="C00000"/>
              </a:solidFill>
            </a:endParaRPr>
          </a:p>
        </p:txBody>
      </p:sp>
      <p:sp>
        <p:nvSpPr>
          <p:cNvPr id="77" name="Freeform 82">
            <a:extLst>
              <a:ext uri="{FF2B5EF4-FFF2-40B4-BE49-F238E27FC236}">
                <a16:creationId xmlns:a16="http://schemas.microsoft.com/office/drawing/2014/main" id="{3CD3DE0B-22E1-4222-8F98-69320FB02732}"/>
              </a:ext>
            </a:extLst>
          </p:cNvPr>
          <p:cNvSpPr/>
          <p:nvPr/>
        </p:nvSpPr>
        <p:spPr>
          <a:xfrm rot="10800000">
            <a:off x="4326875" y="5618213"/>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78" name="Freeform 83">
            <a:extLst>
              <a:ext uri="{FF2B5EF4-FFF2-40B4-BE49-F238E27FC236}">
                <a16:creationId xmlns:a16="http://schemas.microsoft.com/office/drawing/2014/main" id="{934DF7A5-BD66-405F-A838-9EEDF46E99CA}"/>
              </a:ext>
            </a:extLst>
          </p:cNvPr>
          <p:cNvSpPr/>
          <p:nvPr/>
        </p:nvSpPr>
        <p:spPr>
          <a:xfrm rot="10800000">
            <a:off x="4344708" y="5110814"/>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chemeClr val="bg2">
              <a:lumMod val="90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379" name="Freeform 85">
            <a:extLst>
              <a:ext uri="{FF2B5EF4-FFF2-40B4-BE49-F238E27FC236}">
                <a16:creationId xmlns:a16="http://schemas.microsoft.com/office/drawing/2014/main" id="{36A09B4E-E760-4F7C-9A73-4AEE4CDDDB44}"/>
              </a:ext>
            </a:extLst>
          </p:cNvPr>
          <p:cNvSpPr/>
          <p:nvPr/>
        </p:nvSpPr>
        <p:spPr>
          <a:xfrm>
            <a:off x="4572708" y="5424392"/>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pic>
        <p:nvPicPr>
          <p:cNvPr id="13" name="Picture 12">
            <a:extLst>
              <a:ext uri="{FF2B5EF4-FFF2-40B4-BE49-F238E27FC236}">
                <a16:creationId xmlns:a16="http://schemas.microsoft.com/office/drawing/2014/main" id="{A6BAC37B-1BA3-4CC0-B7B5-17A2C9A971DF}"/>
              </a:ext>
            </a:extLst>
          </p:cNvPr>
          <p:cNvPicPr>
            <a:picLocks noChangeAspect="1"/>
          </p:cNvPicPr>
          <p:nvPr/>
        </p:nvPicPr>
        <p:blipFill rotWithShape="1">
          <a:blip r:embed="rId37">
            <a:extLst>
              <a:ext uri="{28A0092B-C50C-407E-A947-70E740481C1C}">
                <a14:useLocalDpi xmlns:a14="http://schemas.microsoft.com/office/drawing/2010/main" val="0"/>
              </a:ext>
            </a:extLst>
          </a:blip>
          <a:srcRect l="13701" r="13437"/>
          <a:stretch/>
        </p:blipFill>
        <p:spPr>
          <a:xfrm>
            <a:off x="289106" y="1625883"/>
            <a:ext cx="1346401" cy="1385925"/>
          </a:xfrm>
          <a:prstGeom prst="rect">
            <a:avLst/>
          </a:prstGeom>
        </p:spPr>
      </p:pic>
      <p:sp>
        <p:nvSpPr>
          <p:cNvPr id="11" name="TextBox 10">
            <a:extLst>
              <a:ext uri="{FF2B5EF4-FFF2-40B4-BE49-F238E27FC236}">
                <a16:creationId xmlns:a16="http://schemas.microsoft.com/office/drawing/2014/main" id="{11F53380-95C7-446E-886D-FB1214D7E7BF}"/>
              </a:ext>
            </a:extLst>
          </p:cNvPr>
          <p:cNvSpPr txBox="1"/>
          <p:nvPr/>
        </p:nvSpPr>
        <p:spPr>
          <a:xfrm>
            <a:off x="28708" y="2785337"/>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8" name="TextBox 67">
            <a:extLst>
              <a:ext uri="{FF2B5EF4-FFF2-40B4-BE49-F238E27FC236}">
                <a16:creationId xmlns:a16="http://schemas.microsoft.com/office/drawing/2014/main" id="{570A71DF-73C0-4E5E-B79A-F73B2B68268E}"/>
              </a:ext>
            </a:extLst>
          </p:cNvPr>
          <p:cNvSpPr txBox="1"/>
          <p:nvPr/>
        </p:nvSpPr>
        <p:spPr>
          <a:xfrm>
            <a:off x="1040929" y="2867341"/>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9" name="TextBox 68">
            <a:extLst>
              <a:ext uri="{FF2B5EF4-FFF2-40B4-BE49-F238E27FC236}">
                <a16:creationId xmlns:a16="http://schemas.microsoft.com/office/drawing/2014/main" id="{2B21DE19-FB32-4524-A180-2CBDE0883D04}"/>
              </a:ext>
            </a:extLst>
          </p:cNvPr>
          <p:cNvSpPr txBox="1"/>
          <p:nvPr/>
        </p:nvSpPr>
        <p:spPr>
          <a:xfrm>
            <a:off x="1512308" y="2181284"/>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79" name="テキスト ボックス 5">
            <a:extLst>
              <a:ext uri="{FF2B5EF4-FFF2-40B4-BE49-F238E27FC236}">
                <a16:creationId xmlns:a16="http://schemas.microsoft.com/office/drawing/2014/main" id="{0B107093-4B86-44D2-81B3-125B521E4E26}"/>
              </a:ext>
            </a:extLst>
          </p:cNvPr>
          <p:cNvSpPr txBox="1"/>
          <p:nvPr/>
        </p:nvSpPr>
        <p:spPr>
          <a:xfrm>
            <a:off x="-27190" y="4417892"/>
            <a:ext cx="3436585" cy="369330"/>
          </a:xfrm>
          <a:prstGeom prst="rect">
            <a:avLst/>
          </a:prstGeom>
          <a:no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rtlCol="0">
            <a:spAutoFit/>
          </a:bodyPr>
          <a:lstStyle>
            <a:defPPr>
              <a:defRPr lang="en-US"/>
            </a:defPPr>
            <a:lvl1pPr>
              <a:defRPr>
                <a:solidFill>
                  <a:schemeClr val="bg2">
                    <a:lumMod val="10000"/>
                  </a:schemeClr>
                </a:solidFill>
              </a:defRPr>
            </a:lvl1pPr>
          </a:lstStyle>
          <a:p>
            <a:r>
              <a:rPr lang="en-US" dirty="0"/>
              <a:t>Number Of Element: 122374</a:t>
            </a:r>
          </a:p>
        </p:txBody>
      </p:sp>
    </p:spTree>
    <p:extLst>
      <p:ext uri="{BB962C8B-B14F-4D97-AF65-F5344CB8AC3E}">
        <p14:creationId xmlns:p14="http://schemas.microsoft.com/office/powerpoint/2010/main" val="87433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3" nodeType="withEffect">
                                  <p:stCondLst>
                                    <p:cond delay="0"/>
                                  </p:stCondLst>
                                  <p:childTnLst>
                                    <p:set>
                                      <p:cBhvr>
                                        <p:cTn id="18" dur="1" fill="hold">
                                          <p:stCondLst>
                                            <p:cond delay="0"/>
                                          </p:stCondLst>
                                        </p:cTn>
                                        <p:tgtEl>
                                          <p:spTgt spid="444"/>
                                        </p:tgtEl>
                                        <p:attrNameLst>
                                          <p:attrName>style.visibility</p:attrName>
                                        </p:attrNameLst>
                                      </p:cBhvr>
                                      <p:to>
                                        <p:strVal val="visible"/>
                                      </p:to>
                                    </p:set>
                                  </p:childTnLst>
                                </p:cTn>
                              </p:par>
                              <p:par>
                                <p:cTn id="19" presetID="1" presetClass="entr" presetSubtype="0" fill="hold" grpId="3" nodeType="withEffect">
                                  <p:stCondLst>
                                    <p:cond delay="0"/>
                                  </p:stCondLst>
                                  <p:childTnLst>
                                    <p:set>
                                      <p:cBhvr>
                                        <p:cTn id="20" dur="1" fill="hold">
                                          <p:stCondLst>
                                            <p:cond delay="0"/>
                                          </p:stCondLst>
                                        </p:cTn>
                                        <p:tgtEl>
                                          <p:spTgt spid="445"/>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379"/>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204"/>
                                        </p:tgtEl>
                                        <p:attrNameLst>
                                          <p:attrName>style.visibility</p:attrName>
                                        </p:attrNameLst>
                                      </p:cBhvr>
                                      <p:to>
                                        <p:strVal val="visible"/>
                                      </p:to>
                                    </p:set>
                                  </p:childTnLst>
                                </p:cTn>
                              </p:par>
                              <p:par>
                                <p:cTn id="25" presetID="1" presetClass="entr" presetSubtype="0" fill="hold" grpId="2" nodeType="withEffect">
                                  <p:stCondLst>
                                    <p:cond delay="0"/>
                                  </p:stCondLst>
                                  <p:childTnLst>
                                    <p:set>
                                      <p:cBhvr>
                                        <p:cTn id="26" dur="1" fill="hold">
                                          <p:stCondLst>
                                            <p:cond delay="0"/>
                                          </p:stCondLst>
                                        </p:cTn>
                                        <p:tgtEl>
                                          <p:spTgt spid="206"/>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07"/>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2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mediacall" presetSubtype="0" fill="hold" nodeType="withEffect">
                                  <p:stCondLst>
                                    <p:cond delay="0"/>
                                  </p:stCondLst>
                                  <p:childTnLst>
                                    <p:cmd type="call" cmd="playFrom(0.0)">
                                      <p:cBhvr>
                                        <p:cTn id="44" dur="4137" fill="hold"/>
                                        <p:tgtEl>
                                          <p:spTgt spid="7"/>
                                        </p:tgtEl>
                                      </p:cBhvr>
                                    </p:cmd>
                                  </p:childTnLst>
                                </p:cTn>
                              </p:par>
                              <p:par>
                                <p:cTn id="45" presetID="1" presetClass="mediacall" presetSubtype="0" fill="hold" nodeType="withEffect">
                                  <p:stCondLst>
                                    <p:cond delay="0"/>
                                  </p:stCondLst>
                                  <p:childTnLst>
                                    <p:cmd type="call" cmd="playFrom(0.0)">
                                      <p:cBhvr>
                                        <p:cTn id="46" dur="4637" fill="hold"/>
                                        <p:tgtEl>
                                          <p:spTgt spid="8"/>
                                        </p:tgtEl>
                                      </p:cBhvr>
                                    </p:cmd>
                                  </p:childTnLst>
                                </p:cTn>
                              </p:par>
                              <p:par>
                                <p:cTn id="47" presetID="1" presetClass="entr" presetSubtype="0" fill="hold" grpId="0" nodeType="withEffect">
                                  <p:stCondLst>
                                    <p:cond delay="0"/>
                                  </p:stCondLst>
                                  <p:childTnLst>
                                    <p:set>
                                      <p:cBhvr>
                                        <p:cTn id="48" dur="1" fill="hold">
                                          <p:stCondLst>
                                            <p:cond delay="0"/>
                                          </p:stCondLst>
                                        </p:cTn>
                                        <p:tgtEl>
                                          <p:spTgt spid="95"/>
                                        </p:tgtEl>
                                        <p:attrNameLst>
                                          <p:attrName>style.visibility</p:attrName>
                                        </p:attrNameLst>
                                      </p:cBhvr>
                                      <p:to>
                                        <p:strVal val="visible"/>
                                      </p:to>
                                    </p:set>
                                  </p:childTnLst>
                                </p:cTn>
                              </p:par>
                              <p:par>
                                <p:cTn id="49" presetID="1" presetClass="entr" presetSubtype="0" fill="hold" grpId="1" nodeType="withEffect">
                                  <p:stCondLst>
                                    <p:cond delay="0"/>
                                  </p:stCondLst>
                                  <p:childTnLst>
                                    <p:set>
                                      <p:cBhvr>
                                        <p:cTn id="50" dur="1" fill="hold">
                                          <p:stCondLst>
                                            <p:cond delay="0"/>
                                          </p:stCondLst>
                                        </p:cTn>
                                        <p:tgtEl>
                                          <p:spTgt spid="444"/>
                                        </p:tgtEl>
                                        <p:attrNameLst>
                                          <p:attrName>style.visibility</p:attrName>
                                        </p:attrNameLst>
                                      </p:cBhvr>
                                      <p:to>
                                        <p:strVal val="visible"/>
                                      </p:to>
                                    </p:set>
                                  </p:childTnLst>
                                </p:cTn>
                              </p:par>
                              <p:par>
                                <p:cTn id="51" presetID="1" presetClass="entr" presetSubtype="0" fill="hold" grpId="1" nodeType="withEffect">
                                  <p:stCondLst>
                                    <p:cond delay="0"/>
                                  </p:stCondLst>
                                  <p:childTnLst>
                                    <p:set>
                                      <p:cBhvr>
                                        <p:cTn id="52" dur="1" fill="hold">
                                          <p:stCondLst>
                                            <p:cond delay="0"/>
                                          </p:stCondLst>
                                        </p:cTn>
                                        <p:tgtEl>
                                          <p:spTgt spid="44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79"/>
                                        </p:tgtEl>
                                        <p:attrNameLst>
                                          <p:attrName>style.visibility</p:attrName>
                                        </p:attrNameLst>
                                      </p:cBhvr>
                                      <p:to>
                                        <p:strVal val="visible"/>
                                      </p:to>
                                    </p:set>
                                  </p:childTnLst>
                                </p:cTn>
                              </p:par>
                              <p:par>
                                <p:cTn id="55" presetID="42" presetClass="path" presetSubtype="0" repeatCount="indefinite" accel="50000" decel="50000" fill="hold" grpId="0" nodeType="withEffect">
                                  <p:stCondLst>
                                    <p:cond delay="0"/>
                                  </p:stCondLst>
                                  <p:childTnLst>
                                    <p:animMotion origin="layout" path="M 3.88889E-6 -0.03148 L 3.88889E-6 7.40741E-7 " pathEditMode="relative" rAng="0" ptsTypes="AA">
                                      <p:cBhvr>
                                        <p:cTn id="56" dur="3000" spd="-100000" fill="hold"/>
                                        <p:tgtEl>
                                          <p:spTgt spid="444"/>
                                        </p:tgtEl>
                                        <p:attrNameLst>
                                          <p:attrName>ppt_x</p:attrName>
                                          <p:attrName>ppt_y</p:attrName>
                                        </p:attrNameLst>
                                      </p:cBhvr>
                                      <p:rCtr x="0" y="1574"/>
                                    </p:animMotion>
                                  </p:childTnLst>
                                </p:cTn>
                              </p:par>
                              <p:par>
                                <p:cTn id="57" presetID="42" presetClass="path" presetSubtype="0" repeatCount="indefinite" accel="50000" decel="50000" fill="hold" grpId="0" nodeType="withEffect">
                                  <p:stCondLst>
                                    <p:cond delay="0"/>
                                  </p:stCondLst>
                                  <p:childTnLst>
                                    <p:animMotion origin="layout" path="M 3.88889E-6 0.03149 L 3.88889E-6 -3.7037E-6 " pathEditMode="relative" rAng="0" ptsTypes="AA">
                                      <p:cBhvr>
                                        <p:cTn id="58" dur="3000" spd="-100000" fill="hold"/>
                                        <p:tgtEl>
                                          <p:spTgt spid="445"/>
                                        </p:tgtEl>
                                        <p:attrNameLst>
                                          <p:attrName>ppt_x</p:attrName>
                                          <p:attrName>ppt_y</p:attrName>
                                        </p:attrNameLst>
                                      </p:cBhvr>
                                      <p:rCtr x="0" y="-1574"/>
                                    </p:animMotion>
                                  </p:childTnLst>
                                </p:cTn>
                              </p:par>
                              <p:par>
                                <p:cTn id="59" presetID="6" presetClass="emph" presetSubtype="0" repeatCount="indefinite" fill="remove" grpId="1" nodeType="withEffect">
                                  <p:stCondLst>
                                    <p:cond delay="0"/>
                                  </p:stCondLst>
                                  <p:childTnLst>
                                    <p:animScale>
                                      <p:cBhvr>
                                        <p:cTn id="60" dur="3000" fill="hold"/>
                                        <p:tgtEl>
                                          <p:spTgt spid="379"/>
                                        </p:tgtEl>
                                      </p:cBhvr>
                                      <p:by x="150000" y="150000"/>
                                    </p:animScale>
                                  </p:childTnLst>
                                </p:cTn>
                              </p:par>
                              <p:par>
                                <p:cTn id="61" presetID="1" presetClass="exit" presetSubtype="0" fill="hold" grpId="2" nodeType="withEffect">
                                  <p:stCondLst>
                                    <p:cond delay="0"/>
                                  </p:stCondLst>
                                  <p:childTnLst>
                                    <p:set>
                                      <p:cBhvr>
                                        <p:cTn id="62" dur="1" fill="hold">
                                          <p:stCondLst>
                                            <p:cond delay="0"/>
                                          </p:stCondLst>
                                        </p:cTn>
                                        <p:tgtEl>
                                          <p:spTgt spid="444"/>
                                        </p:tgtEl>
                                        <p:attrNameLst>
                                          <p:attrName>style.visibility</p:attrName>
                                        </p:attrNameLst>
                                      </p:cBhvr>
                                      <p:to>
                                        <p:strVal val="hidden"/>
                                      </p:to>
                                    </p:set>
                                  </p:childTnLst>
                                </p:cTn>
                              </p:par>
                              <p:par>
                                <p:cTn id="63" presetID="1" presetClass="exit" presetSubtype="0" fill="hold" grpId="2" nodeType="withEffect">
                                  <p:stCondLst>
                                    <p:cond delay="0"/>
                                  </p:stCondLst>
                                  <p:childTnLst>
                                    <p:set>
                                      <p:cBhvr>
                                        <p:cTn id="64" dur="1" fill="hold">
                                          <p:stCondLst>
                                            <p:cond delay="0"/>
                                          </p:stCondLst>
                                        </p:cTn>
                                        <p:tgtEl>
                                          <p:spTgt spid="445"/>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20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0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0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08"/>
                                        </p:tgtEl>
                                        <p:attrNameLst>
                                          <p:attrName>style.visibility</p:attrName>
                                        </p:attrNameLst>
                                      </p:cBhvr>
                                      <p:to>
                                        <p:strVal val="visible"/>
                                      </p:to>
                                    </p:set>
                                  </p:childTnLst>
                                </p:cTn>
                              </p:par>
                              <p:par>
                                <p:cTn id="73" presetID="42" presetClass="path" presetSubtype="0" repeatCount="indefinite" accel="50000" decel="50000" fill="hold" grpId="1" nodeType="withEffect">
                                  <p:stCondLst>
                                    <p:cond delay="0"/>
                                  </p:stCondLst>
                                  <p:childTnLst>
                                    <p:animMotion origin="layout" path="M 4.72222E-6 0 L -0.00018 -0.01875 " pathEditMode="relative" rAng="0" ptsTypes="AA">
                                      <p:cBhvr>
                                        <p:cTn id="74" dur="3000" fill="hold"/>
                                        <p:tgtEl>
                                          <p:spTgt spid="207"/>
                                        </p:tgtEl>
                                        <p:attrNameLst>
                                          <p:attrName>ppt_x</p:attrName>
                                          <p:attrName>ppt_y</p:attrName>
                                        </p:attrNameLst>
                                      </p:cBhvr>
                                      <p:rCtr x="-17" y="-949"/>
                                    </p:animMotion>
                                  </p:childTnLst>
                                </p:cTn>
                              </p:par>
                              <p:par>
                                <p:cTn id="75" presetID="42" presetClass="path" presetSubtype="0" repeatCount="indefinite" accel="50000" decel="50000" fill="hold" grpId="1" nodeType="withEffect">
                                  <p:stCondLst>
                                    <p:cond delay="0"/>
                                  </p:stCondLst>
                                  <p:childTnLst>
                                    <p:animMotion origin="layout" path="M 3.88889E-6 4.81481E-6 L 3.88889E-6 0.01898 " pathEditMode="relative" rAng="0" ptsTypes="AA">
                                      <p:cBhvr>
                                        <p:cTn id="76" dur="3000" fill="hold"/>
                                        <p:tgtEl>
                                          <p:spTgt spid="206"/>
                                        </p:tgtEl>
                                        <p:attrNameLst>
                                          <p:attrName>ppt_x</p:attrName>
                                          <p:attrName>ppt_y</p:attrName>
                                        </p:attrNameLst>
                                      </p:cBhvr>
                                      <p:rCtr x="0" y="949"/>
                                    </p:animMotion>
                                  </p:childTnLst>
                                </p:cTn>
                              </p:par>
                              <p:par>
                                <p:cTn id="77" presetID="6" presetClass="emph" presetSubtype="0" repeatCount="indefinite" fill="remove" grpId="1" nodeType="withEffect">
                                  <p:stCondLst>
                                    <p:cond delay="0"/>
                                  </p:stCondLst>
                                  <p:childTnLst>
                                    <p:animScale>
                                      <p:cBhvr>
                                        <p:cTn id="78" dur="3000" fill="hold"/>
                                        <p:tgtEl>
                                          <p:spTgt spid="208"/>
                                        </p:tgtEl>
                                      </p:cBhvr>
                                      <p:by x="150000" y="150000"/>
                                    </p:animScale>
                                  </p:childTnLst>
                                </p:cTn>
                              </p:par>
                              <p:par>
                                <p:cTn id="79" presetID="1" presetClass="entr" presetSubtype="0" fill="hold" grpId="2"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grpId="2" nodeType="with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7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42" presetClass="path" presetSubtype="0" repeatCount="indefinite" accel="50000" decel="50000" fill="hold" grpId="1" nodeType="withEffect">
                                  <p:stCondLst>
                                    <p:cond delay="0"/>
                                  </p:stCondLst>
                                  <p:childTnLst>
                                    <p:animMotion origin="layout" path="M 3.61111E-6 0 L -0.00018 -0.01875 " pathEditMode="relative" rAng="0" ptsTypes="AA">
                                      <p:cBhvr>
                                        <p:cTn id="88" dur="3000" fill="hold"/>
                                        <p:tgtEl>
                                          <p:spTgt spid="78"/>
                                        </p:tgtEl>
                                        <p:attrNameLst>
                                          <p:attrName>ppt_x</p:attrName>
                                          <p:attrName>ppt_y</p:attrName>
                                        </p:attrNameLst>
                                      </p:cBhvr>
                                      <p:rCtr x="-17" y="-949"/>
                                    </p:animMotion>
                                  </p:childTnLst>
                                </p:cTn>
                              </p:par>
                              <p:par>
                                <p:cTn id="89" presetID="42" presetClass="path" presetSubtype="0" repeatCount="indefinite" accel="50000" decel="50000" fill="hold" grpId="1" nodeType="withEffect">
                                  <p:stCondLst>
                                    <p:cond delay="0"/>
                                  </p:stCondLst>
                                  <p:childTnLst>
                                    <p:animMotion origin="layout" path="M 2.77778E-6 1.85185E-6 L 2.77778E-6 0.01898 " pathEditMode="relative" rAng="0" ptsTypes="AA">
                                      <p:cBhvr>
                                        <p:cTn id="90" dur="3000" fill="hold"/>
                                        <p:tgtEl>
                                          <p:spTgt spid="77"/>
                                        </p:tgtEl>
                                        <p:attrNameLst>
                                          <p:attrName>ppt_x</p:attrName>
                                          <p:attrName>ppt_y</p:attrName>
                                        </p:attrNameLst>
                                      </p:cBhvr>
                                      <p:rCtr x="0" y="949"/>
                                    </p:animMotion>
                                  </p:childTnLst>
                                </p:cTn>
                              </p:par>
                            </p:childTnLst>
                          </p:cTn>
                        </p:par>
                        <p:par>
                          <p:cTn id="91" fill="hold">
                            <p:stCondLst>
                              <p:cond delay="4637"/>
                            </p:stCondLst>
                            <p:childTnLst>
                              <p:par>
                                <p:cTn id="92" presetID="1" presetClass="entr" presetSubtype="0" fill="hold" nodeType="afterEffect">
                                  <p:stCondLst>
                                    <p:cond delay="0"/>
                                  </p:stCondLst>
                                  <p:childTnLst>
                                    <p:set>
                                      <p:cBhvr>
                                        <p:cTn id="93" dur="1" fill="hold">
                                          <p:stCondLst>
                                            <p:cond delay="0"/>
                                          </p:stCondLst>
                                        </p:cTn>
                                        <p:tgtEl>
                                          <p:spTgt spid="213"/>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03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par>
                          <p:cTn id="98" fill="hold">
                            <p:stCondLst>
                              <p:cond delay="4637"/>
                            </p:stCondLst>
                            <p:childTnLst>
                              <p:par>
                                <p:cTn id="99" presetID="1" presetClass="entr" presetSubtype="0" fill="hold" nodeType="afterEffect">
                                  <p:stCondLst>
                                    <p:cond delay="3000"/>
                                  </p:stCondLst>
                                  <p:childTnLst>
                                    <p:set>
                                      <p:cBhvr>
                                        <p:cTn id="100" dur="1" fill="hold">
                                          <p:stCondLst>
                                            <p:cond delay="0"/>
                                          </p:stCondLst>
                                        </p:cTn>
                                        <p:tgtEl>
                                          <p:spTgt spid="1036"/>
                                        </p:tgtEl>
                                        <p:attrNameLst>
                                          <p:attrName>style.visibility</p:attrName>
                                        </p:attrNameLst>
                                      </p:cBhvr>
                                      <p:to>
                                        <p:strVal val="visible"/>
                                      </p:to>
                                    </p:set>
                                  </p:childTnLst>
                                </p:cTn>
                              </p:par>
                              <p:par>
                                <p:cTn id="101" presetID="1" presetClass="entr" presetSubtype="0" fill="hold" nodeType="withEffect">
                                  <p:stCondLst>
                                    <p:cond delay="3000"/>
                                  </p:stCondLst>
                                  <p:childTnLst>
                                    <p:set>
                                      <p:cBhvr>
                                        <p:cTn id="102" dur="1" fill="hold">
                                          <p:stCondLst>
                                            <p:cond delay="0"/>
                                          </p:stCondLst>
                                        </p:cTn>
                                        <p:tgtEl>
                                          <p:spTgt spid="1028"/>
                                        </p:tgtEl>
                                        <p:attrNameLst>
                                          <p:attrName>style.visibility</p:attrName>
                                        </p:attrNameLst>
                                      </p:cBhvr>
                                      <p:to>
                                        <p:strVal val="visible"/>
                                      </p:to>
                                    </p:set>
                                  </p:childTnLst>
                                </p:cTn>
                              </p:par>
                              <p:par>
                                <p:cTn id="103" presetID="1" presetClass="entr" presetSubtype="0" fill="hold" grpId="0" nodeType="withEffect">
                                  <p:stCondLst>
                                    <p:cond delay="3000"/>
                                  </p:stCondLst>
                                  <p:childTnLst>
                                    <p:set>
                                      <p:cBhvr>
                                        <p:cTn id="104" dur="1" fill="hold">
                                          <p:stCondLst>
                                            <p:cond delay="0"/>
                                          </p:stCondLst>
                                        </p:cTn>
                                        <p:tgtEl>
                                          <p:spTgt spid="98"/>
                                        </p:tgtEl>
                                        <p:attrNameLst>
                                          <p:attrName>style.visibility</p:attrName>
                                        </p:attrNameLst>
                                      </p:cBhvr>
                                      <p:to>
                                        <p:strVal val="visible"/>
                                      </p:to>
                                    </p:set>
                                  </p:childTnLst>
                                </p:cTn>
                              </p:par>
                            </p:childTnLst>
                          </p:cTn>
                        </p:par>
                        <p:par>
                          <p:cTn id="105" fill="hold">
                            <p:stCondLst>
                              <p:cond delay="7637"/>
                            </p:stCondLst>
                            <p:childTnLst>
                              <p:par>
                                <p:cTn id="106" presetID="1" presetClass="entr" presetSubtype="0" fill="hold" nodeType="afterEffect">
                                  <p:stCondLst>
                                    <p:cond delay="3000"/>
                                  </p:stCondLst>
                                  <p:childTnLst>
                                    <p:set>
                                      <p:cBhvr>
                                        <p:cTn id="107" dur="1" fill="hold">
                                          <p:stCondLst>
                                            <p:cond delay="0"/>
                                          </p:stCondLst>
                                        </p:cTn>
                                        <p:tgtEl>
                                          <p:spTgt spid="1037"/>
                                        </p:tgtEl>
                                        <p:attrNameLst>
                                          <p:attrName>style.visibility</p:attrName>
                                        </p:attrNameLst>
                                      </p:cBhvr>
                                      <p:to>
                                        <p:strVal val="visible"/>
                                      </p:to>
                                    </p:set>
                                  </p:childTnLst>
                                </p:cTn>
                              </p:par>
                              <p:par>
                                <p:cTn id="108" presetID="1" presetClass="entr" presetSubtype="0" fill="hold" nodeType="withEffect">
                                  <p:stCondLst>
                                    <p:cond delay="3000"/>
                                  </p:stCondLst>
                                  <p:childTnLst>
                                    <p:set>
                                      <p:cBhvr>
                                        <p:cTn id="109" dur="1" fill="hold">
                                          <p:stCondLst>
                                            <p:cond delay="0"/>
                                          </p:stCondLst>
                                        </p:cTn>
                                        <p:tgtEl>
                                          <p:spTgt spid="1029"/>
                                        </p:tgtEl>
                                        <p:attrNameLst>
                                          <p:attrName>style.visibility</p:attrName>
                                        </p:attrNameLst>
                                      </p:cBhvr>
                                      <p:to>
                                        <p:strVal val="visible"/>
                                      </p:to>
                                    </p:set>
                                  </p:childTnLst>
                                </p:cTn>
                              </p:par>
                              <p:par>
                                <p:cTn id="110" presetID="1" presetClass="entr" presetSubtype="0" fill="hold" grpId="0" nodeType="withEffect">
                                  <p:stCondLst>
                                    <p:cond delay="3000"/>
                                  </p:stCondLst>
                                  <p:childTnLst>
                                    <p:set>
                                      <p:cBhvr>
                                        <p:cTn id="111" dur="1" fill="hold">
                                          <p:stCondLst>
                                            <p:cond delay="0"/>
                                          </p:stCondLst>
                                        </p:cTn>
                                        <p:tgtEl>
                                          <p:spTgt spid="99"/>
                                        </p:tgtEl>
                                        <p:attrNameLst>
                                          <p:attrName>style.visibility</p:attrName>
                                        </p:attrNameLst>
                                      </p:cBhvr>
                                      <p:to>
                                        <p:strVal val="visible"/>
                                      </p:to>
                                    </p:set>
                                  </p:childTnLst>
                                </p:cTn>
                              </p:par>
                            </p:childTnLst>
                          </p:cTn>
                        </p:par>
                        <p:par>
                          <p:cTn id="112" fill="hold">
                            <p:stCondLst>
                              <p:cond delay="10637"/>
                            </p:stCondLst>
                            <p:childTnLst>
                              <p:par>
                                <p:cTn id="113" presetID="1" presetClass="entr" presetSubtype="0" fill="hold" nodeType="afterEffect">
                                  <p:stCondLst>
                                    <p:cond delay="3000"/>
                                  </p:stCondLst>
                                  <p:childTnLst>
                                    <p:set>
                                      <p:cBhvr>
                                        <p:cTn id="114" dur="1" fill="hold">
                                          <p:stCondLst>
                                            <p:cond delay="0"/>
                                          </p:stCondLst>
                                        </p:cTn>
                                        <p:tgtEl>
                                          <p:spTgt spid="1033"/>
                                        </p:tgtEl>
                                        <p:attrNameLst>
                                          <p:attrName>style.visibility</p:attrName>
                                        </p:attrNameLst>
                                      </p:cBhvr>
                                      <p:to>
                                        <p:strVal val="visible"/>
                                      </p:to>
                                    </p:set>
                                  </p:childTnLst>
                                </p:cTn>
                              </p:par>
                              <p:par>
                                <p:cTn id="115" presetID="1" presetClass="entr" presetSubtype="0" fill="hold" nodeType="withEffect">
                                  <p:stCondLst>
                                    <p:cond delay="3000"/>
                                  </p:stCondLst>
                                  <p:childTnLst>
                                    <p:set>
                                      <p:cBhvr>
                                        <p:cTn id="116" dur="1" fill="hold">
                                          <p:stCondLst>
                                            <p:cond delay="0"/>
                                          </p:stCondLst>
                                        </p:cTn>
                                        <p:tgtEl>
                                          <p:spTgt spid="1027"/>
                                        </p:tgtEl>
                                        <p:attrNameLst>
                                          <p:attrName>style.visibility</p:attrName>
                                        </p:attrNameLst>
                                      </p:cBhvr>
                                      <p:to>
                                        <p:strVal val="visible"/>
                                      </p:to>
                                    </p:set>
                                  </p:childTnLst>
                                </p:cTn>
                              </p:par>
                            </p:childTnLst>
                          </p:cTn>
                        </p:par>
                        <p:par>
                          <p:cTn id="117" fill="hold">
                            <p:stCondLst>
                              <p:cond delay="13637"/>
                            </p:stCondLst>
                            <p:childTnLst>
                              <p:par>
                                <p:cTn id="118" presetID="1" presetClass="entr" presetSubtype="0" fill="hold" grpId="0" nodeType="afterEffect">
                                  <p:stCondLst>
                                    <p:cond delay="0"/>
                                  </p:stCondLst>
                                  <p:childTnLst>
                                    <p:set>
                                      <p:cBhvr>
                                        <p:cTn id="119" dur="1" fill="hold">
                                          <p:stCondLst>
                                            <p:cond delay="0"/>
                                          </p:stCondLst>
                                        </p:cTn>
                                        <p:tgtEl>
                                          <p:spTgt spid="100"/>
                                        </p:tgtEl>
                                        <p:attrNameLst>
                                          <p:attrName>style.visibility</p:attrName>
                                        </p:attrNameLst>
                                      </p:cBhvr>
                                      <p:to>
                                        <p:strVal val="visible"/>
                                      </p:to>
                                    </p:set>
                                  </p:childTnLst>
                                </p:cTn>
                              </p:par>
                            </p:childTnLst>
                          </p:cTn>
                        </p:par>
                        <p:par>
                          <p:cTn id="120" fill="hold">
                            <p:stCondLst>
                              <p:cond delay="13637"/>
                            </p:stCondLst>
                            <p:childTnLst>
                              <p:par>
                                <p:cTn id="121" presetID="1" presetClass="entr" presetSubtype="0" fill="hold" nodeType="afterEffect">
                                  <p:stCondLst>
                                    <p:cond delay="3000"/>
                                  </p:stCondLst>
                                  <p:childTnLst>
                                    <p:set>
                                      <p:cBhvr>
                                        <p:cTn id="122" dur="1" fill="hold">
                                          <p:stCondLst>
                                            <p:cond delay="0"/>
                                          </p:stCondLst>
                                        </p:cTn>
                                        <p:tgtEl>
                                          <p:spTgt spid="152"/>
                                        </p:tgtEl>
                                        <p:attrNameLst>
                                          <p:attrName>style.visibility</p:attrName>
                                        </p:attrNameLst>
                                      </p:cBhvr>
                                      <p:to>
                                        <p:strVal val="visible"/>
                                      </p:to>
                                    </p:set>
                                  </p:childTnLst>
                                </p:cTn>
                              </p:par>
                              <p:par>
                                <p:cTn id="123" presetID="1" presetClass="entr" presetSubtype="0" fill="hold" nodeType="withEffect">
                                  <p:stCondLst>
                                    <p:cond delay="3000"/>
                                  </p:stCondLst>
                                  <p:childTnLst>
                                    <p:set>
                                      <p:cBhvr>
                                        <p:cTn id="124" dur="1" fill="hold">
                                          <p:stCondLst>
                                            <p:cond delay="0"/>
                                          </p:stCondLst>
                                        </p:cTn>
                                        <p:tgtEl>
                                          <p:spTgt spid="1034"/>
                                        </p:tgtEl>
                                        <p:attrNameLst>
                                          <p:attrName>style.visibility</p:attrName>
                                        </p:attrNameLst>
                                      </p:cBhvr>
                                      <p:to>
                                        <p:strVal val="visible"/>
                                      </p:to>
                                    </p:set>
                                  </p:childTnLst>
                                </p:cTn>
                              </p:par>
                            </p:childTnLst>
                          </p:cTn>
                        </p:par>
                        <p:par>
                          <p:cTn id="125" fill="hold">
                            <p:stCondLst>
                              <p:cond delay="16637"/>
                            </p:stCondLst>
                            <p:childTnLst>
                              <p:par>
                                <p:cTn id="126" presetID="1" presetClass="exit" presetSubtype="0" fill="hold" nodeType="afterEffect">
                                  <p:stCondLst>
                                    <p:cond delay="3000"/>
                                  </p:stCondLst>
                                  <p:childTnLst>
                                    <p:set>
                                      <p:cBhvr>
                                        <p:cTn id="127" dur="1" fill="hold">
                                          <p:stCondLst>
                                            <p:cond delay="0"/>
                                          </p:stCondLst>
                                        </p:cTn>
                                        <p:tgtEl>
                                          <p:spTgt spid="213"/>
                                        </p:tgtEl>
                                        <p:attrNameLst>
                                          <p:attrName>style.visibility</p:attrName>
                                        </p:attrNameLst>
                                      </p:cBhvr>
                                      <p:to>
                                        <p:strVal val="hidden"/>
                                      </p:to>
                                    </p:set>
                                  </p:childTnLst>
                                </p:cTn>
                              </p:par>
                            </p:childTnLst>
                          </p:cTn>
                        </p:par>
                        <p:par>
                          <p:cTn id="128" fill="hold">
                            <p:stCondLst>
                              <p:cond delay="19637"/>
                            </p:stCondLst>
                            <p:childTnLst>
                              <p:par>
                                <p:cTn id="129" presetID="1" presetClass="exit" presetSubtype="0" fill="hold" nodeType="afterEffect">
                                  <p:stCondLst>
                                    <p:cond delay="0"/>
                                  </p:stCondLst>
                                  <p:childTnLst>
                                    <p:set>
                                      <p:cBhvr>
                                        <p:cTn id="130" dur="1" fill="hold">
                                          <p:stCondLst>
                                            <p:cond delay="0"/>
                                          </p:stCondLst>
                                        </p:cTn>
                                        <p:tgtEl>
                                          <p:spTgt spid="1028"/>
                                        </p:tgtEl>
                                        <p:attrNameLst>
                                          <p:attrName>style.visibility</p:attrName>
                                        </p:attrNameLst>
                                      </p:cBhvr>
                                      <p:to>
                                        <p:strVal val="hidden"/>
                                      </p:to>
                                    </p:set>
                                  </p:childTnLst>
                                </p:cTn>
                              </p:par>
                            </p:childTnLst>
                          </p:cTn>
                        </p:par>
                        <p:par>
                          <p:cTn id="131" fill="hold">
                            <p:stCondLst>
                              <p:cond delay="19637"/>
                            </p:stCondLst>
                            <p:childTnLst>
                              <p:par>
                                <p:cTn id="132" presetID="1" presetClass="exit" presetSubtype="0" fill="hold" nodeType="afterEffect">
                                  <p:stCondLst>
                                    <p:cond delay="0"/>
                                  </p:stCondLst>
                                  <p:childTnLst>
                                    <p:set>
                                      <p:cBhvr>
                                        <p:cTn id="133" dur="1" fill="hold">
                                          <p:stCondLst>
                                            <p:cond delay="0"/>
                                          </p:stCondLst>
                                        </p:cTn>
                                        <p:tgtEl>
                                          <p:spTgt spid="1029"/>
                                        </p:tgtEl>
                                        <p:attrNameLst>
                                          <p:attrName>style.visibility</p:attrName>
                                        </p:attrNameLst>
                                      </p:cBhvr>
                                      <p:to>
                                        <p:strVal val="hidden"/>
                                      </p:to>
                                    </p:set>
                                  </p:childTnLst>
                                </p:cTn>
                              </p:par>
                            </p:childTnLst>
                          </p:cTn>
                        </p:par>
                        <p:par>
                          <p:cTn id="134" fill="hold">
                            <p:stCondLst>
                              <p:cond delay="19637"/>
                            </p:stCondLst>
                            <p:childTnLst>
                              <p:par>
                                <p:cTn id="135" presetID="1" presetClass="exit" presetSubtype="0" fill="hold" nodeType="afterEffect">
                                  <p:stCondLst>
                                    <p:cond delay="0"/>
                                  </p:stCondLst>
                                  <p:childTnLst>
                                    <p:set>
                                      <p:cBhvr>
                                        <p:cTn id="136" dur="1" fill="hold">
                                          <p:stCondLst>
                                            <p:cond delay="0"/>
                                          </p:stCondLst>
                                        </p:cTn>
                                        <p:tgtEl>
                                          <p:spTgt spid="1027"/>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036"/>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037"/>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033"/>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03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98"/>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9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00"/>
                                        </p:tgtEl>
                                        <p:attrNameLst>
                                          <p:attrName>style.visibility</p:attrName>
                                        </p:attrNameLst>
                                      </p:cBhvr>
                                      <p:to>
                                        <p:strVal val="hidden"/>
                                      </p:to>
                                    </p:set>
                                  </p:childTnLst>
                                </p:cTn>
                              </p:par>
                            </p:childTnLst>
                          </p:cTn>
                        </p:par>
                        <p:par>
                          <p:cTn id="153" fill="hold">
                            <p:stCondLst>
                              <p:cond delay="19637"/>
                            </p:stCondLst>
                            <p:childTnLst>
                              <p:par>
                                <p:cTn id="154" presetID="1" presetClass="entr" presetSubtype="0" fill="hold" nodeType="afterEffect">
                                  <p:stCondLst>
                                    <p:cond delay="0"/>
                                  </p:stCondLst>
                                  <p:childTnLst>
                                    <p:set>
                                      <p:cBhvr>
                                        <p:cTn id="155" dur="1" fill="hold">
                                          <p:stCondLst>
                                            <p:cond delay="0"/>
                                          </p:stCondLst>
                                        </p:cTn>
                                        <p:tgtEl>
                                          <p:spTgt spid="213"/>
                                        </p:tgtEl>
                                        <p:attrNameLst>
                                          <p:attrName>style.visibility</p:attrName>
                                        </p:attrNameLst>
                                      </p:cBhvr>
                                      <p:to>
                                        <p:strVal val="visible"/>
                                      </p:to>
                                    </p:set>
                                  </p:childTnLst>
                                </p:cTn>
                              </p:par>
                              <p:par>
                                <p:cTn id="156" presetID="1" presetClass="entr" presetSubtype="0" fill="hold" nodeType="withEffect">
                                  <p:stCondLst>
                                    <p:cond delay="3000"/>
                                  </p:stCondLst>
                                  <p:childTnLst>
                                    <p:set>
                                      <p:cBhvr>
                                        <p:cTn id="157" dur="1" fill="hold">
                                          <p:stCondLst>
                                            <p:cond delay="0"/>
                                          </p:stCondLst>
                                        </p:cTn>
                                        <p:tgtEl>
                                          <p:spTgt spid="1035"/>
                                        </p:tgtEl>
                                        <p:attrNameLst>
                                          <p:attrName>style.visibility</p:attrName>
                                        </p:attrNameLst>
                                      </p:cBhvr>
                                      <p:to>
                                        <p:strVal val="visible"/>
                                      </p:to>
                                    </p:set>
                                  </p:childTnLst>
                                </p:cTn>
                              </p:par>
                              <p:par>
                                <p:cTn id="158" presetID="1" presetClass="entr" presetSubtype="0" fill="hold" grpId="2" nodeType="withEffect">
                                  <p:stCondLst>
                                    <p:cond delay="3000"/>
                                  </p:stCondLst>
                                  <p:childTnLst>
                                    <p:set>
                                      <p:cBhvr>
                                        <p:cTn id="159" dur="1" fill="hold">
                                          <p:stCondLst>
                                            <p:cond delay="0"/>
                                          </p:stCondLst>
                                        </p:cTn>
                                        <p:tgtEl>
                                          <p:spTgt spid="97"/>
                                        </p:tgtEl>
                                        <p:attrNameLst>
                                          <p:attrName>style.visibility</p:attrName>
                                        </p:attrNameLst>
                                      </p:cBhvr>
                                      <p:to>
                                        <p:strVal val="visible"/>
                                      </p:to>
                                    </p:set>
                                  </p:childTnLst>
                                </p:cTn>
                              </p:par>
                            </p:childTnLst>
                          </p:cTn>
                        </p:par>
                        <p:par>
                          <p:cTn id="160" fill="hold">
                            <p:stCondLst>
                              <p:cond delay="22637"/>
                            </p:stCondLst>
                            <p:childTnLst>
                              <p:par>
                                <p:cTn id="161" presetID="1" presetClass="entr" presetSubtype="0" fill="hold" nodeType="afterEffect">
                                  <p:stCondLst>
                                    <p:cond delay="3000"/>
                                  </p:stCondLst>
                                  <p:childTnLst>
                                    <p:set>
                                      <p:cBhvr>
                                        <p:cTn id="162" dur="1" fill="hold">
                                          <p:stCondLst>
                                            <p:cond delay="0"/>
                                          </p:stCondLst>
                                        </p:cTn>
                                        <p:tgtEl>
                                          <p:spTgt spid="1036"/>
                                        </p:tgtEl>
                                        <p:attrNameLst>
                                          <p:attrName>style.visibility</p:attrName>
                                        </p:attrNameLst>
                                      </p:cBhvr>
                                      <p:to>
                                        <p:strVal val="visible"/>
                                      </p:to>
                                    </p:set>
                                  </p:childTnLst>
                                </p:cTn>
                              </p:par>
                              <p:par>
                                <p:cTn id="163" presetID="1" presetClass="entr" presetSubtype="0" fill="hold" nodeType="withEffect">
                                  <p:stCondLst>
                                    <p:cond delay="3000"/>
                                  </p:stCondLst>
                                  <p:childTnLst>
                                    <p:set>
                                      <p:cBhvr>
                                        <p:cTn id="164" dur="1" fill="hold">
                                          <p:stCondLst>
                                            <p:cond delay="0"/>
                                          </p:stCondLst>
                                        </p:cTn>
                                        <p:tgtEl>
                                          <p:spTgt spid="1028"/>
                                        </p:tgtEl>
                                        <p:attrNameLst>
                                          <p:attrName>style.visibility</p:attrName>
                                        </p:attrNameLst>
                                      </p:cBhvr>
                                      <p:to>
                                        <p:strVal val="visible"/>
                                      </p:to>
                                    </p:set>
                                  </p:childTnLst>
                                </p:cTn>
                              </p:par>
                              <p:par>
                                <p:cTn id="165" presetID="1" presetClass="entr" presetSubtype="0" fill="hold" grpId="2" nodeType="withEffect">
                                  <p:stCondLst>
                                    <p:cond delay="3000"/>
                                  </p:stCondLst>
                                  <p:childTnLst>
                                    <p:set>
                                      <p:cBhvr>
                                        <p:cTn id="166" dur="1" fill="hold">
                                          <p:stCondLst>
                                            <p:cond delay="0"/>
                                          </p:stCondLst>
                                        </p:cTn>
                                        <p:tgtEl>
                                          <p:spTgt spid="98"/>
                                        </p:tgtEl>
                                        <p:attrNameLst>
                                          <p:attrName>style.visibility</p:attrName>
                                        </p:attrNameLst>
                                      </p:cBhvr>
                                      <p:to>
                                        <p:strVal val="visible"/>
                                      </p:to>
                                    </p:set>
                                  </p:childTnLst>
                                </p:cTn>
                              </p:par>
                            </p:childTnLst>
                          </p:cTn>
                        </p:par>
                        <p:par>
                          <p:cTn id="167" fill="hold">
                            <p:stCondLst>
                              <p:cond delay="25637"/>
                            </p:stCondLst>
                            <p:childTnLst>
                              <p:par>
                                <p:cTn id="168" presetID="1" presetClass="entr" presetSubtype="0" fill="hold" nodeType="afterEffect">
                                  <p:stCondLst>
                                    <p:cond delay="3000"/>
                                  </p:stCondLst>
                                  <p:childTnLst>
                                    <p:set>
                                      <p:cBhvr>
                                        <p:cTn id="169" dur="1" fill="hold">
                                          <p:stCondLst>
                                            <p:cond delay="0"/>
                                          </p:stCondLst>
                                        </p:cTn>
                                        <p:tgtEl>
                                          <p:spTgt spid="1037"/>
                                        </p:tgtEl>
                                        <p:attrNameLst>
                                          <p:attrName>style.visibility</p:attrName>
                                        </p:attrNameLst>
                                      </p:cBhvr>
                                      <p:to>
                                        <p:strVal val="visible"/>
                                      </p:to>
                                    </p:set>
                                  </p:childTnLst>
                                </p:cTn>
                              </p:par>
                              <p:par>
                                <p:cTn id="170" presetID="1" presetClass="entr" presetSubtype="0" fill="hold" nodeType="withEffect">
                                  <p:stCondLst>
                                    <p:cond delay="3000"/>
                                  </p:stCondLst>
                                  <p:childTnLst>
                                    <p:set>
                                      <p:cBhvr>
                                        <p:cTn id="171" dur="1" fill="hold">
                                          <p:stCondLst>
                                            <p:cond delay="0"/>
                                          </p:stCondLst>
                                        </p:cTn>
                                        <p:tgtEl>
                                          <p:spTgt spid="1029"/>
                                        </p:tgtEl>
                                        <p:attrNameLst>
                                          <p:attrName>style.visibility</p:attrName>
                                        </p:attrNameLst>
                                      </p:cBhvr>
                                      <p:to>
                                        <p:strVal val="visible"/>
                                      </p:to>
                                    </p:set>
                                  </p:childTnLst>
                                </p:cTn>
                              </p:par>
                              <p:par>
                                <p:cTn id="172" presetID="1" presetClass="entr" presetSubtype="0" fill="hold" grpId="2" nodeType="withEffect">
                                  <p:stCondLst>
                                    <p:cond delay="3000"/>
                                  </p:stCondLst>
                                  <p:childTnLst>
                                    <p:set>
                                      <p:cBhvr>
                                        <p:cTn id="173" dur="1" fill="hold">
                                          <p:stCondLst>
                                            <p:cond delay="0"/>
                                          </p:stCondLst>
                                        </p:cTn>
                                        <p:tgtEl>
                                          <p:spTgt spid="99"/>
                                        </p:tgtEl>
                                        <p:attrNameLst>
                                          <p:attrName>style.visibility</p:attrName>
                                        </p:attrNameLst>
                                      </p:cBhvr>
                                      <p:to>
                                        <p:strVal val="visible"/>
                                      </p:to>
                                    </p:set>
                                  </p:childTnLst>
                                </p:cTn>
                              </p:par>
                            </p:childTnLst>
                          </p:cTn>
                        </p:par>
                        <p:par>
                          <p:cTn id="174" fill="hold">
                            <p:stCondLst>
                              <p:cond delay="28637"/>
                            </p:stCondLst>
                            <p:childTnLst>
                              <p:par>
                                <p:cTn id="175" presetID="1" presetClass="entr" presetSubtype="0" fill="hold" nodeType="afterEffect">
                                  <p:stCondLst>
                                    <p:cond delay="3000"/>
                                  </p:stCondLst>
                                  <p:childTnLst>
                                    <p:set>
                                      <p:cBhvr>
                                        <p:cTn id="176" dur="1" fill="hold">
                                          <p:stCondLst>
                                            <p:cond delay="0"/>
                                          </p:stCondLst>
                                        </p:cTn>
                                        <p:tgtEl>
                                          <p:spTgt spid="1033"/>
                                        </p:tgtEl>
                                        <p:attrNameLst>
                                          <p:attrName>style.visibility</p:attrName>
                                        </p:attrNameLst>
                                      </p:cBhvr>
                                      <p:to>
                                        <p:strVal val="visible"/>
                                      </p:to>
                                    </p:set>
                                  </p:childTnLst>
                                </p:cTn>
                              </p:par>
                              <p:par>
                                <p:cTn id="177" presetID="1" presetClass="entr" presetSubtype="0" fill="hold" nodeType="withEffect">
                                  <p:stCondLst>
                                    <p:cond delay="3000"/>
                                  </p:stCondLst>
                                  <p:childTnLst>
                                    <p:set>
                                      <p:cBhvr>
                                        <p:cTn id="178" dur="1" fill="hold">
                                          <p:stCondLst>
                                            <p:cond delay="0"/>
                                          </p:stCondLst>
                                        </p:cTn>
                                        <p:tgtEl>
                                          <p:spTgt spid="1027"/>
                                        </p:tgtEl>
                                        <p:attrNameLst>
                                          <p:attrName>style.visibility</p:attrName>
                                        </p:attrNameLst>
                                      </p:cBhvr>
                                      <p:to>
                                        <p:strVal val="visible"/>
                                      </p:to>
                                    </p:set>
                                  </p:childTnLst>
                                </p:cTn>
                              </p:par>
                              <p:par>
                                <p:cTn id="179" presetID="1" presetClass="entr" presetSubtype="0" fill="hold" grpId="2" nodeType="withEffect">
                                  <p:stCondLst>
                                    <p:cond delay="3000"/>
                                  </p:stCondLst>
                                  <p:childTnLst>
                                    <p:set>
                                      <p:cBhvr>
                                        <p:cTn id="180" dur="1" fill="hold">
                                          <p:stCondLst>
                                            <p:cond delay="0"/>
                                          </p:stCondLst>
                                        </p:cTn>
                                        <p:tgtEl>
                                          <p:spTgt spid="10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63"/>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94"/>
                                        </p:tgtEl>
                                        <p:attrNameLst>
                                          <p:attrName>style.visibility</p:attrName>
                                        </p:attrNameLst>
                                      </p:cBhvr>
                                      <p:to>
                                        <p:strVal val="visible"/>
                                      </p:to>
                                    </p:set>
                                  </p:childTnLst>
                                </p:cTn>
                              </p:par>
                              <p:par>
                                <p:cTn id="18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188" dur="3000" fill="hold"/>
                                        <p:tgtEl>
                                          <p:spTgt spid="163"/>
                                        </p:tgtEl>
                                        <p:attrNameLst>
                                          <p:attrName>ppt_x</p:attrName>
                                          <p:attrName>ppt_y</p:attrName>
                                        </p:attrNameLst>
                                      </p:cBhvr>
                                      <p:rCtr x="0" y="1319"/>
                                    </p:animMotion>
                                  </p:childTnLst>
                                </p:cTn>
                              </p:par>
                              <p:par>
                                <p:cTn id="189" presetID="1" presetClass="entr" presetSubtype="0" fill="hold" nodeType="withEffect">
                                  <p:stCondLst>
                                    <p:cond delay="0"/>
                                  </p:stCondLst>
                                  <p:childTnLst>
                                    <p:set>
                                      <p:cBhvr>
                                        <p:cTn id="190" dur="1" fill="hold">
                                          <p:stCondLst>
                                            <p:cond delay="0"/>
                                          </p:stCondLst>
                                        </p:cTn>
                                        <p:tgtEl>
                                          <p:spTgt spid="20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3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307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04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03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4"/>
                                        </p:tgtEl>
                                        <p:attrNameLst>
                                          <p:attrName>style.visibility</p:attrName>
                                        </p:attrNameLst>
                                      </p:cBhvr>
                                      <p:to>
                                        <p:strVal val="visible"/>
                                      </p:to>
                                    </p:set>
                                  </p:childTnLst>
                                </p:cTn>
                              </p:par>
                              <p:par>
                                <p:cTn id="203" presetID="1" presetClass="mediacall" presetSubtype="0" fill="hold" nodeType="withEffect">
                                  <p:stCondLst>
                                    <p:cond delay="0"/>
                                  </p:stCondLst>
                                  <p:childTnLst>
                                    <p:cmd type="call" cmd="playFrom(0.0)">
                                      <p:cBhvr>
                                        <p:cTn id="204" dur="4537" fill="hold"/>
                                        <p:tgtEl>
                                          <p:spTgt spid="4"/>
                                        </p:tgtEl>
                                      </p:cBhvr>
                                    </p:cmd>
                                  </p:childTnLst>
                                </p:cTn>
                              </p:par>
                              <p:par>
                                <p:cTn id="205" presetID="1" presetClass="mediacall" presetSubtype="0" fill="hold" nodeType="withEffect">
                                  <p:stCondLst>
                                    <p:cond delay="0"/>
                                  </p:stCondLst>
                                  <p:childTnLst>
                                    <p:cmd type="call" cmd="playFrom(0.0)">
                                      <p:cBhvr>
                                        <p:cTn id="206" dur="4437" fill="hold"/>
                                        <p:tgtEl>
                                          <p:spTgt spid="10"/>
                                        </p:tgtEl>
                                      </p:cBhvr>
                                    </p:cmd>
                                  </p:childTnLst>
                                </p:cTn>
                              </p:par>
                              <p:par>
                                <p:cTn id="207" presetID="1" presetClass="entr" presetSubtype="0" fill="hold" grpId="0" nodeType="withEffect">
                                  <p:stCondLst>
                                    <p:cond delay="0"/>
                                  </p:stCondLst>
                                  <p:childTnLst>
                                    <p:set>
                                      <p:cBhvr>
                                        <p:cTn id="208" dur="1" fill="hold">
                                          <p:stCondLst>
                                            <p:cond delay="0"/>
                                          </p:stCondLst>
                                        </p:cTn>
                                        <p:tgtEl>
                                          <p:spTgt spid="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03"/>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0"/>
                                        </p:tgtEl>
                                        <p:attrNameLst>
                                          <p:attrName>style.visibility</p:attrName>
                                        </p:attrNameLst>
                                      </p:cBhvr>
                                      <p:to>
                                        <p:strVal val="visible"/>
                                      </p:to>
                                    </p:set>
                                  </p:childTnLst>
                                </p:cTn>
                              </p:par>
                            </p:childTnLst>
                          </p:cTn>
                        </p:par>
                        <p:par>
                          <p:cTn id="213" fill="hold">
                            <p:stCondLst>
                              <p:cond delay="4537"/>
                            </p:stCondLst>
                            <p:childTnLst>
                              <p:par>
                                <p:cTn id="214" presetID="1" presetClass="entr" presetSubtype="0" fill="hold" nodeType="afterEffect">
                                  <p:stCondLst>
                                    <p:cond delay="0"/>
                                  </p:stCondLst>
                                  <p:childTnLst>
                                    <p:set>
                                      <p:cBhvr>
                                        <p:cTn id="215" dur="1" fill="hold">
                                          <p:stCondLst>
                                            <p:cond delay="0"/>
                                          </p:stCondLst>
                                        </p:cTn>
                                        <p:tgtEl>
                                          <p:spTgt spid="1041"/>
                                        </p:tgtEl>
                                        <p:attrNameLst>
                                          <p:attrName>style.visibility</p:attrName>
                                        </p:attrNameLst>
                                      </p:cBhvr>
                                      <p:to>
                                        <p:strVal val="visible"/>
                                      </p:to>
                                    </p:set>
                                  </p:childTnLst>
                                </p:cTn>
                              </p:par>
                            </p:childTnLst>
                          </p:cTn>
                        </p:par>
                        <p:par>
                          <p:cTn id="216" fill="hold">
                            <p:stCondLst>
                              <p:cond delay="4537"/>
                            </p:stCondLst>
                            <p:childTnLst>
                              <p:par>
                                <p:cTn id="217" presetID="1" presetClass="entr" presetSubtype="0" fill="hold" nodeType="afterEffect">
                                  <p:stCondLst>
                                    <p:cond delay="0"/>
                                  </p:stCondLst>
                                  <p:childTnLst>
                                    <p:set>
                                      <p:cBhvr>
                                        <p:cTn id="218" dur="1" fill="hold">
                                          <p:stCondLst>
                                            <p:cond delay="0"/>
                                          </p:stCondLst>
                                        </p:cTn>
                                        <p:tgtEl>
                                          <p:spTgt spid="1032"/>
                                        </p:tgtEl>
                                        <p:attrNameLst>
                                          <p:attrName>style.visibility</p:attrName>
                                        </p:attrNameLst>
                                      </p:cBhvr>
                                      <p:to>
                                        <p:strVal val="visible"/>
                                      </p:to>
                                    </p:set>
                                  </p:childTnLst>
                                </p:cTn>
                              </p:par>
                            </p:childTnLst>
                          </p:cTn>
                        </p:par>
                        <p:par>
                          <p:cTn id="219" fill="hold">
                            <p:stCondLst>
                              <p:cond delay="4537"/>
                            </p:stCondLst>
                            <p:childTnLst>
                              <p:par>
                                <p:cTn id="220" presetID="1" presetClass="entr" presetSubtype="0" fill="hold" grpId="0" nodeType="afterEffect">
                                  <p:stCondLst>
                                    <p:cond delay="0"/>
                                  </p:stCondLst>
                                  <p:childTnLst>
                                    <p:set>
                                      <p:cBhvr>
                                        <p:cTn id="221" dur="1" fill="hold">
                                          <p:stCondLst>
                                            <p:cond delay="0"/>
                                          </p:stCondLst>
                                        </p:cTn>
                                        <p:tgtEl>
                                          <p:spTgt spid="92"/>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104"/>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71"/>
                                        </p:tgtEl>
                                        <p:attrNameLst>
                                          <p:attrName>style.visibility</p:attrName>
                                        </p:attrNameLst>
                                      </p:cBhvr>
                                      <p:to>
                                        <p:strVal val="visible"/>
                                      </p:to>
                                    </p:set>
                                  </p:childTnLst>
                                </p:cTn>
                              </p:par>
                            </p:childTnLst>
                          </p:cTn>
                        </p:par>
                        <p:par>
                          <p:cTn id="226" fill="hold">
                            <p:stCondLst>
                              <p:cond delay="4537"/>
                            </p:stCondLst>
                            <p:childTnLst>
                              <p:par>
                                <p:cTn id="227" presetID="1" presetClass="entr" presetSubtype="0" fill="hold" nodeType="afterEffect">
                                  <p:stCondLst>
                                    <p:cond delay="3000"/>
                                  </p:stCondLst>
                                  <p:childTnLst>
                                    <p:set>
                                      <p:cBhvr>
                                        <p:cTn id="228" dur="1" fill="hold">
                                          <p:stCondLst>
                                            <p:cond delay="0"/>
                                          </p:stCondLst>
                                        </p:cTn>
                                        <p:tgtEl>
                                          <p:spTgt spid="1038"/>
                                        </p:tgtEl>
                                        <p:attrNameLst>
                                          <p:attrName>style.visibility</p:attrName>
                                        </p:attrNameLst>
                                      </p:cBhvr>
                                      <p:to>
                                        <p:strVal val="visible"/>
                                      </p:to>
                                    </p:set>
                                  </p:childTnLst>
                                </p:cTn>
                              </p:par>
                            </p:childTnLst>
                          </p:cTn>
                        </p:par>
                        <p:par>
                          <p:cTn id="229" fill="hold">
                            <p:stCondLst>
                              <p:cond delay="7537"/>
                            </p:stCondLst>
                            <p:childTnLst>
                              <p:par>
                                <p:cTn id="230" presetID="1" presetClass="entr" presetSubtype="0" fill="hold" nodeType="afterEffect">
                                  <p:stCondLst>
                                    <p:cond delay="0"/>
                                  </p:stCondLst>
                                  <p:childTnLst>
                                    <p:set>
                                      <p:cBhvr>
                                        <p:cTn id="231" dur="1" fill="hold">
                                          <p:stCondLst>
                                            <p:cond delay="0"/>
                                          </p:stCondLst>
                                        </p:cTn>
                                        <p:tgtEl>
                                          <p:spTgt spid="1030"/>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93"/>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107"/>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72"/>
                                        </p:tgtEl>
                                        <p:attrNameLst>
                                          <p:attrName>style.visibility</p:attrName>
                                        </p:attrNameLst>
                                      </p:cBhvr>
                                      <p:to>
                                        <p:strVal val="visible"/>
                                      </p:to>
                                    </p:set>
                                  </p:childTnLst>
                                </p:cTn>
                              </p:par>
                            </p:childTnLst>
                          </p:cTn>
                        </p:par>
                        <p:par>
                          <p:cTn id="238" fill="hold">
                            <p:stCondLst>
                              <p:cond delay="7537"/>
                            </p:stCondLst>
                            <p:childTnLst>
                              <p:par>
                                <p:cTn id="239" presetID="1" presetClass="exit" presetSubtype="0" fill="hold" nodeType="afterEffect">
                                  <p:stCondLst>
                                    <p:cond delay="6000"/>
                                  </p:stCondLst>
                                  <p:childTnLst>
                                    <p:set>
                                      <p:cBhvr>
                                        <p:cTn id="240" dur="1" fill="hold">
                                          <p:stCondLst>
                                            <p:cond delay="0"/>
                                          </p:stCondLst>
                                        </p:cTn>
                                        <p:tgtEl>
                                          <p:spTgt spid="1040"/>
                                        </p:tgtEl>
                                        <p:attrNameLst>
                                          <p:attrName>style.visibility</p:attrName>
                                        </p:attrNameLst>
                                      </p:cBhvr>
                                      <p:to>
                                        <p:strVal val="hidden"/>
                                      </p:to>
                                    </p:set>
                                  </p:childTnLst>
                                </p:cTn>
                              </p:par>
                            </p:childTnLst>
                          </p:cTn>
                        </p:par>
                        <p:par>
                          <p:cTn id="241" fill="hold">
                            <p:stCondLst>
                              <p:cond delay="13537"/>
                            </p:stCondLst>
                            <p:childTnLst>
                              <p:par>
                                <p:cTn id="242" presetID="1" presetClass="exit" presetSubtype="0" fill="hold" nodeType="afterEffect">
                                  <p:stCondLst>
                                    <p:cond delay="0"/>
                                  </p:stCondLst>
                                  <p:childTnLst>
                                    <p:set>
                                      <p:cBhvr>
                                        <p:cTn id="243" dur="1" fill="hold">
                                          <p:stCondLst>
                                            <p:cond delay="0"/>
                                          </p:stCondLst>
                                        </p:cTn>
                                        <p:tgtEl>
                                          <p:spTgt spid="1031"/>
                                        </p:tgtEl>
                                        <p:attrNameLst>
                                          <p:attrName>style.visibility</p:attrName>
                                        </p:attrNameLst>
                                      </p:cBhvr>
                                      <p:to>
                                        <p:strVal val="hidden"/>
                                      </p:to>
                                    </p:set>
                                  </p:childTnLst>
                                </p:cTn>
                              </p:par>
                            </p:childTnLst>
                          </p:cTn>
                        </p:par>
                        <p:par>
                          <p:cTn id="244" fill="hold">
                            <p:stCondLst>
                              <p:cond delay="13537"/>
                            </p:stCondLst>
                            <p:childTnLst>
                              <p:par>
                                <p:cTn id="245" presetID="1" presetClass="exit" presetSubtype="0" fill="hold" nodeType="afterEffect">
                                  <p:stCondLst>
                                    <p:cond delay="0"/>
                                  </p:stCondLst>
                                  <p:childTnLst>
                                    <p:set>
                                      <p:cBhvr>
                                        <p:cTn id="246" dur="1" fill="hold">
                                          <p:stCondLst>
                                            <p:cond delay="0"/>
                                          </p:stCondLst>
                                        </p:cTn>
                                        <p:tgtEl>
                                          <p:spTgt spid="1041"/>
                                        </p:tgtEl>
                                        <p:attrNameLst>
                                          <p:attrName>style.visibility</p:attrName>
                                        </p:attrNameLst>
                                      </p:cBhvr>
                                      <p:to>
                                        <p:strVal val="hidden"/>
                                      </p:to>
                                    </p:set>
                                  </p:childTnLst>
                                </p:cTn>
                              </p:par>
                            </p:childTnLst>
                          </p:cTn>
                        </p:par>
                        <p:par>
                          <p:cTn id="247" fill="hold">
                            <p:stCondLst>
                              <p:cond delay="13537"/>
                            </p:stCondLst>
                            <p:childTnLst>
                              <p:par>
                                <p:cTn id="248" presetID="1" presetClass="exit" presetSubtype="0" fill="hold" nodeType="afterEffect">
                                  <p:stCondLst>
                                    <p:cond delay="0"/>
                                  </p:stCondLst>
                                  <p:childTnLst>
                                    <p:set>
                                      <p:cBhvr>
                                        <p:cTn id="249" dur="1" fill="hold">
                                          <p:stCondLst>
                                            <p:cond delay="0"/>
                                          </p:stCondLst>
                                        </p:cTn>
                                        <p:tgtEl>
                                          <p:spTgt spid="1032"/>
                                        </p:tgtEl>
                                        <p:attrNameLst>
                                          <p:attrName>style.visibility</p:attrName>
                                        </p:attrNameLst>
                                      </p:cBhvr>
                                      <p:to>
                                        <p:strVal val="hidden"/>
                                      </p:to>
                                    </p:set>
                                  </p:childTnLst>
                                </p:cTn>
                              </p:par>
                            </p:childTnLst>
                          </p:cTn>
                        </p:par>
                        <p:par>
                          <p:cTn id="250" fill="hold">
                            <p:stCondLst>
                              <p:cond delay="13537"/>
                            </p:stCondLst>
                            <p:childTnLst>
                              <p:par>
                                <p:cTn id="251" presetID="1" presetClass="exit" presetSubtype="0" fill="hold" nodeType="afterEffect">
                                  <p:stCondLst>
                                    <p:cond delay="0"/>
                                  </p:stCondLst>
                                  <p:childTnLst>
                                    <p:set>
                                      <p:cBhvr>
                                        <p:cTn id="252" dur="1" fill="hold">
                                          <p:stCondLst>
                                            <p:cond delay="0"/>
                                          </p:stCondLst>
                                        </p:cTn>
                                        <p:tgtEl>
                                          <p:spTgt spid="1038"/>
                                        </p:tgtEl>
                                        <p:attrNameLst>
                                          <p:attrName>style.visibility</p:attrName>
                                        </p:attrNameLst>
                                      </p:cBhvr>
                                      <p:to>
                                        <p:strVal val="hidden"/>
                                      </p:to>
                                    </p:set>
                                  </p:childTnLst>
                                </p:cTn>
                              </p:par>
                            </p:childTnLst>
                          </p:cTn>
                        </p:par>
                        <p:par>
                          <p:cTn id="253" fill="hold">
                            <p:stCondLst>
                              <p:cond delay="13537"/>
                            </p:stCondLst>
                            <p:childTnLst>
                              <p:par>
                                <p:cTn id="254" presetID="1" presetClass="exit" presetSubtype="0" fill="hold" nodeType="afterEffect">
                                  <p:stCondLst>
                                    <p:cond delay="0"/>
                                  </p:stCondLst>
                                  <p:childTnLst>
                                    <p:set>
                                      <p:cBhvr>
                                        <p:cTn id="255" dur="1" fill="hold">
                                          <p:stCondLst>
                                            <p:cond delay="0"/>
                                          </p:stCondLst>
                                        </p:cTn>
                                        <p:tgtEl>
                                          <p:spTgt spid="1030"/>
                                        </p:tgtEl>
                                        <p:attrNameLst>
                                          <p:attrName>style.visibility</p:attrName>
                                        </p:attrNameLst>
                                      </p:cBhvr>
                                      <p:to>
                                        <p:strVal val="hidden"/>
                                      </p:to>
                                    </p:set>
                                  </p:childTnLst>
                                </p:cTn>
                              </p:par>
                              <p:par>
                                <p:cTn id="256" presetID="1" presetClass="exit" presetSubtype="0" fill="hold" grpId="1" nodeType="withEffect">
                                  <p:stCondLst>
                                    <p:cond delay="0"/>
                                  </p:stCondLst>
                                  <p:childTnLst>
                                    <p:set>
                                      <p:cBhvr>
                                        <p:cTn id="257" dur="1" fill="hold">
                                          <p:stCondLst>
                                            <p:cond delay="0"/>
                                          </p:stCondLst>
                                        </p:cTn>
                                        <p:tgtEl>
                                          <p:spTgt spid="3"/>
                                        </p:tgtEl>
                                        <p:attrNameLst>
                                          <p:attrName>style.visibility</p:attrName>
                                        </p:attrNameLst>
                                      </p:cBhvr>
                                      <p:to>
                                        <p:strVal val="hidden"/>
                                      </p:to>
                                    </p:set>
                                  </p:childTnLst>
                                </p:cTn>
                              </p:par>
                              <p:par>
                                <p:cTn id="258" presetID="1" presetClass="exit" presetSubtype="0" fill="hold" grpId="1" nodeType="withEffect">
                                  <p:stCondLst>
                                    <p:cond delay="0"/>
                                  </p:stCondLst>
                                  <p:childTnLst>
                                    <p:set>
                                      <p:cBhvr>
                                        <p:cTn id="259" dur="1" fill="hold">
                                          <p:stCondLst>
                                            <p:cond delay="0"/>
                                          </p:stCondLst>
                                        </p:cTn>
                                        <p:tgtEl>
                                          <p:spTgt spid="92"/>
                                        </p:tgtEl>
                                        <p:attrNameLst>
                                          <p:attrName>style.visibility</p:attrName>
                                        </p:attrNameLst>
                                      </p:cBhvr>
                                      <p:to>
                                        <p:strVal val="hidden"/>
                                      </p:to>
                                    </p:set>
                                  </p:childTnLst>
                                </p:cTn>
                              </p:par>
                              <p:par>
                                <p:cTn id="260" presetID="1" presetClass="exit" presetSubtype="0" fill="hold" grpId="1" nodeType="withEffect">
                                  <p:stCondLst>
                                    <p:cond delay="0"/>
                                  </p:stCondLst>
                                  <p:childTnLst>
                                    <p:set>
                                      <p:cBhvr>
                                        <p:cTn id="261" dur="1" fill="hold">
                                          <p:stCondLst>
                                            <p:cond delay="0"/>
                                          </p:stCondLst>
                                        </p:cTn>
                                        <p:tgtEl>
                                          <p:spTgt spid="93"/>
                                        </p:tgtEl>
                                        <p:attrNameLst>
                                          <p:attrName>style.visibility</p:attrName>
                                        </p:attrNameLst>
                                      </p:cBhvr>
                                      <p:to>
                                        <p:strVal val="hidden"/>
                                      </p:to>
                                    </p:set>
                                  </p:childTnLst>
                                </p:cTn>
                              </p:par>
                              <p:par>
                                <p:cTn id="262" presetID="1" presetClass="exit" presetSubtype="0" fill="hold" grpId="1" nodeType="withEffect">
                                  <p:stCondLst>
                                    <p:cond delay="0"/>
                                  </p:stCondLst>
                                  <p:childTnLst>
                                    <p:set>
                                      <p:cBhvr>
                                        <p:cTn id="263" dur="1" fill="hold">
                                          <p:stCondLst>
                                            <p:cond delay="0"/>
                                          </p:stCondLst>
                                        </p:cTn>
                                        <p:tgtEl>
                                          <p:spTgt spid="103"/>
                                        </p:tgtEl>
                                        <p:attrNameLst>
                                          <p:attrName>style.visibility</p:attrName>
                                        </p:attrNameLst>
                                      </p:cBhvr>
                                      <p:to>
                                        <p:strVal val="hidden"/>
                                      </p:to>
                                    </p:set>
                                  </p:childTnLst>
                                </p:cTn>
                              </p:par>
                              <p:par>
                                <p:cTn id="264" presetID="1" presetClass="exit" presetSubtype="0" fill="hold" grpId="1" nodeType="withEffect">
                                  <p:stCondLst>
                                    <p:cond delay="0"/>
                                  </p:stCondLst>
                                  <p:childTnLst>
                                    <p:set>
                                      <p:cBhvr>
                                        <p:cTn id="265" dur="1" fill="hold">
                                          <p:stCondLst>
                                            <p:cond delay="0"/>
                                          </p:stCondLst>
                                        </p:cTn>
                                        <p:tgtEl>
                                          <p:spTgt spid="70"/>
                                        </p:tgtEl>
                                        <p:attrNameLst>
                                          <p:attrName>style.visibility</p:attrName>
                                        </p:attrNameLst>
                                      </p:cBhvr>
                                      <p:to>
                                        <p:strVal val="hidden"/>
                                      </p:to>
                                    </p:set>
                                  </p:childTnLst>
                                </p:cTn>
                              </p:par>
                              <p:par>
                                <p:cTn id="266" presetID="1" presetClass="exit" presetSubtype="0" fill="hold" grpId="1" nodeType="withEffect">
                                  <p:stCondLst>
                                    <p:cond delay="0"/>
                                  </p:stCondLst>
                                  <p:childTnLst>
                                    <p:set>
                                      <p:cBhvr>
                                        <p:cTn id="267" dur="1" fill="hold">
                                          <p:stCondLst>
                                            <p:cond delay="0"/>
                                          </p:stCondLst>
                                        </p:cTn>
                                        <p:tgtEl>
                                          <p:spTgt spid="104"/>
                                        </p:tgtEl>
                                        <p:attrNameLst>
                                          <p:attrName>style.visibility</p:attrName>
                                        </p:attrNameLst>
                                      </p:cBhvr>
                                      <p:to>
                                        <p:strVal val="hidden"/>
                                      </p:to>
                                    </p:set>
                                  </p:childTnLst>
                                </p:cTn>
                              </p:par>
                              <p:par>
                                <p:cTn id="268" presetID="1" presetClass="exit" presetSubtype="0" fill="hold" grpId="1" nodeType="withEffect">
                                  <p:stCondLst>
                                    <p:cond delay="0"/>
                                  </p:stCondLst>
                                  <p:childTnLst>
                                    <p:set>
                                      <p:cBhvr>
                                        <p:cTn id="269" dur="1" fill="hold">
                                          <p:stCondLst>
                                            <p:cond delay="0"/>
                                          </p:stCondLst>
                                        </p:cTn>
                                        <p:tgtEl>
                                          <p:spTgt spid="71"/>
                                        </p:tgtEl>
                                        <p:attrNameLst>
                                          <p:attrName>style.visibility</p:attrName>
                                        </p:attrNameLst>
                                      </p:cBhvr>
                                      <p:to>
                                        <p:strVal val="hidden"/>
                                      </p:to>
                                    </p:set>
                                  </p:childTnLst>
                                </p:cTn>
                              </p:par>
                              <p:par>
                                <p:cTn id="270" presetID="1" presetClass="exit" presetSubtype="0" fill="hold" grpId="1" nodeType="withEffect">
                                  <p:stCondLst>
                                    <p:cond delay="0"/>
                                  </p:stCondLst>
                                  <p:childTnLst>
                                    <p:set>
                                      <p:cBhvr>
                                        <p:cTn id="271" dur="1" fill="hold">
                                          <p:stCondLst>
                                            <p:cond delay="0"/>
                                          </p:stCondLst>
                                        </p:cTn>
                                        <p:tgtEl>
                                          <p:spTgt spid="107"/>
                                        </p:tgtEl>
                                        <p:attrNameLst>
                                          <p:attrName>style.visibility</p:attrName>
                                        </p:attrNameLst>
                                      </p:cBhvr>
                                      <p:to>
                                        <p:strVal val="hidden"/>
                                      </p:to>
                                    </p:set>
                                  </p:childTnLst>
                                </p:cTn>
                              </p:par>
                              <p:par>
                                <p:cTn id="272" presetID="1" presetClass="exit" presetSubtype="0" fill="hold" grpId="1" nodeType="withEffect">
                                  <p:stCondLst>
                                    <p:cond delay="0"/>
                                  </p:stCondLst>
                                  <p:childTnLst>
                                    <p:set>
                                      <p:cBhvr>
                                        <p:cTn id="273" dur="1" fill="hold">
                                          <p:stCondLst>
                                            <p:cond delay="0"/>
                                          </p:stCondLst>
                                        </p:cTn>
                                        <p:tgtEl>
                                          <p:spTgt spid="72"/>
                                        </p:tgtEl>
                                        <p:attrNameLst>
                                          <p:attrName>style.visibility</p:attrName>
                                        </p:attrNameLst>
                                      </p:cBhvr>
                                      <p:to>
                                        <p:strVal val="hidden"/>
                                      </p:to>
                                    </p:set>
                                  </p:childTnLst>
                                </p:cTn>
                              </p:par>
                            </p:childTnLst>
                          </p:cTn>
                        </p:par>
                        <p:par>
                          <p:cTn id="274" fill="hold">
                            <p:stCondLst>
                              <p:cond delay="13537"/>
                            </p:stCondLst>
                            <p:childTnLst>
                              <p:par>
                                <p:cTn id="275" presetID="1" presetClass="entr" presetSubtype="0" fill="hold" nodeType="afterEffect">
                                  <p:stCondLst>
                                    <p:cond delay="3000"/>
                                  </p:stCondLst>
                                  <p:childTnLst>
                                    <p:set>
                                      <p:cBhvr>
                                        <p:cTn id="276" dur="1" fill="hold">
                                          <p:stCondLst>
                                            <p:cond delay="0"/>
                                          </p:stCondLst>
                                        </p:cTn>
                                        <p:tgtEl>
                                          <p:spTgt spid="1040"/>
                                        </p:tgtEl>
                                        <p:attrNameLst>
                                          <p:attrName>style.visibility</p:attrName>
                                        </p:attrNameLst>
                                      </p:cBhvr>
                                      <p:to>
                                        <p:strVal val="visible"/>
                                      </p:to>
                                    </p:set>
                                  </p:childTnLst>
                                </p:cTn>
                              </p:par>
                            </p:childTnLst>
                          </p:cTn>
                        </p:par>
                        <p:par>
                          <p:cTn id="277" fill="hold">
                            <p:stCondLst>
                              <p:cond delay="16537"/>
                            </p:stCondLst>
                            <p:childTnLst>
                              <p:par>
                                <p:cTn id="278" presetID="1" presetClass="entr" presetSubtype="0" fill="hold" nodeType="afterEffect">
                                  <p:stCondLst>
                                    <p:cond delay="0"/>
                                  </p:stCondLst>
                                  <p:childTnLst>
                                    <p:set>
                                      <p:cBhvr>
                                        <p:cTn id="279" dur="1" fill="hold">
                                          <p:stCondLst>
                                            <p:cond delay="0"/>
                                          </p:stCondLst>
                                        </p:cTn>
                                        <p:tgtEl>
                                          <p:spTgt spid="1031"/>
                                        </p:tgtEl>
                                        <p:attrNameLst>
                                          <p:attrName>style.visibility</p:attrName>
                                        </p:attrNameLst>
                                      </p:cBhvr>
                                      <p:to>
                                        <p:strVal val="visible"/>
                                      </p:to>
                                    </p:set>
                                  </p:childTnLst>
                                </p:cTn>
                              </p:par>
                              <p:par>
                                <p:cTn id="280" presetID="1" presetClass="entr" presetSubtype="0" fill="hold" grpId="2" nodeType="withEffect">
                                  <p:stCondLst>
                                    <p:cond delay="0"/>
                                  </p:stCondLst>
                                  <p:childTnLst>
                                    <p:set>
                                      <p:cBhvr>
                                        <p:cTn id="281" dur="1" fill="hold">
                                          <p:stCondLst>
                                            <p:cond delay="0"/>
                                          </p:stCondLst>
                                        </p:cTn>
                                        <p:tgtEl>
                                          <p:spTgt spid="3"/>
                                        </p:tgtEl>
                                        <p:attrNameLst>
                                          <p:attrName>style.visibility</p:attrName>
                                        </p:attrNameLst>
                                      </p:cBhvr>
                                      <p:to>
                                        <p:strVal val="visible"/>
                                      </p:to>
                                    </p:set>
                                  </p:childTnLst>
                                </p:cTn>
                              </p:par>
                              <p:par>
                                <p:cTn id="282" presetID="1" presetClass="entr" presetSubtype="0" fill="hold" grpId="2" nodeType="withEffect">
                                  <p:stCondLst>
                                    <p:cond delay="0"/>
                                  </p:stCondLst>
                                  <p:childTnLst>
                                    <p:set>
                                      <p:cBhvr>
                                        <p:cTn id="283" dur="1" fill="hold">
                                          <p:stCondLst>
                                            <p:cond delay="0"/>
                                          </p:stCondLst>
                                        </p:cTn>
                                        <p:tgtEl>
                                          <p:spTgt spid="103"/>
                                        </p:tgtEl>
                                        <p:attrNameLst>
                                          <p:attrName>style.visibility</p:attrName>
                                        </p:attrNameLst>
                                      </p:cBhvr>
                                      <p:to>
                                        <p:strVal val="visible"/>
                                      </p:to>
                                    </p:set>
                                  </p:childTnLst>
                                </p:cTn>
                              </p:par>
                              <p:par>
                                <p:cTn id="284" presetID="1" presetClass="entr" presetSubtype="0" fill="hold" grpId="2" nodeType="withEffect">
                                  <p:stCondLst>
                                    <p:cond delay="0"/>
                                  </p:stCondLst>
                                  <p:childTnLst>
                                    <p:set>
                                      <p:cBhvr>
                                        <p:cTn id="285" dur="1" fill="hold">
                                          <p:stCondLst>
                                            <p:cond delay="0"/>
                                          </p:stCondLst>
                                        </p:cTn>
                                        <p:tgtEl>
                                          <p:spTgt spid="70"/>
                                        </p:tgtEl>
                                        <p:attrNameLst>
                                          <p:attrName>style.visibility</p:attrName>
                                        </p:attrNameLst>
                                      </p:cBhvr>
                                      <p:to>
                                        <p:strVal val="visible"/>
                                      </p:to>
                                    </p:set>
                                  </p:childTnLst>
                                </p:cTn>
                              </p:par>
                            </p:childTnLst>
                          </p:cTn>
                        </p:par>
                        <p:par>
                          <p:cTn id="286" fill="hold">
                            <p:stCondLst>
                              <p:cond delay="16537"/>
                            </p:stCondLst>
                            <p:childTnLst>
                              <p:par>
                                <p:cTn id="287" presetID="1" presetClass="entr" presetSubtype="0" fill="hold" nodeType="afterEffect">
                                  <p:stCondLst>
                                    <p:cond delay="3000"/>
                                  </p:stCondLst>
                                  <p:childTnLst>
                                    <p:set>
                                      <p:cBhvr>
                                        <p:cTn id="288" dur="1" fill="hold">
                                          <p:stCondLst>
                                            <p:cond delay="0"/>
                                          </p:stCondLst>
                                        </p:cTn>
                                        <p:tgtEl>
                                          <p:spTgt spid="1041"/>
                                        </p:tgtEl>
                                        <p:attrNameLst>
                                          <p:attrName>style.visibility</p:attrName>
                                        </p:attrNameLst>
                                      </p:cBhvr>
                                      <p:to>
                                        <p:strVal val="visible"/>
                                      </p:to>
                                    </p:set>
                                  </p:childTnLst>
                                </p:cTn>
                              </p:par>
                            </p:childTnLst>
                          </p:cTn>
                        </p:par>
                        <p:par>
                          <p:cTn id="289" fill="hold">
                            <p:stCondLst>
                              <p:cond delay="19537"/>
                            </p:stCondLst>
                            <p:childTnLst>
                              <p:par>
                                <p:cTn id="290" presetID="1" presetClass="entr" presetSubtype="0" fill="hold" nodeType="afterEffect">
                                  <p:stCondLst>
                                    <p:cond delay="0"/>
                                  </p:stCondLst>
                                  <p:childTnLst>
                                    <p:set>
                                      <p:cBhvr>
                                        <p:cTn id="291" dur="1" fill="hold">
                                          <p:stCondLst>
                                            <p:cond delay="0"/>
                                          </p:stCondLst>
                                        </p:cTn>
                                        <p:tgtEl>
                                          <p:spTgt spid="1032"/>
                                        </p:tgtEl>
                                        <p:attrNameLst>
                                          <p:attrName>style.visibility</p:attrName>
                                        </p:attrNameLst>
                                      </p:cBhvr>
                                      <p:to>
                                        <p:strVal val="visible"/>
                                      </p:to>
                                    </p:set>
                                  </p:childTnLst>
                                </p:cTn>
                              </p:par>
                              <p:par>
                                <p:cTn id="292" presetID="1" presetClass="entr" presetSubtype="0" fill="hold" grpId="2" nodeType="withEffect">
                                  <p:stCondLst>
                                    <p:cond delay="0"/>
                                  </p:stCondLst>
                                  <p:childTnLst>
                                    <p:set>
                                      <p:cBhvr>
                                        <p:cTn id="293" dur="1" fill="hold">
                                          <p:stCondLst>
                                            <p:cond delay="0"/>
                                          </p:stCondLst>
                                        </p:cTn>
                                        <p:tgtEl>
                                          <p:spTgt spid="92"/>
                                        </p:tgtEl>
                                        <p:attrNameLst>
                                          <p:attrName>style.visibility</p:attrName>
                                        </p:attrNameLst>
                                      </p:cBhvr>
                                      <p:to>
                                        <p:strVal val="visible"/>
                                      </p:to>
                                    </p:set>
                                  </p:childTnLst>
                                </p:cTn>
                              </p:par>
                              <p:par>
                                <p:cTn id="294" presetID="1" presetClass="entr" presetSubtype="0" fill="hold" grpId="2" nodeType="withEffect">
                                  <p:stCondLst>
                                    <p:cond delay="0"/>
                                  </p:stCondLst>
                                  <p:childTnLst>
                                    <p:set>
                                      <p:cBhvr>
                                        <p:cTn id="295" dur="1" fill="hold">
                                          <p:stCondLst>
                                            <p:cond delay="0"/>
                                          </p:stCondLst>
                                        </p:cTn>
                                        <p:tgtEl>
                                          <p:spTgt spid="104"/>
                                        </p:tgtEl>
                                        <p:attrNameLst>
                                          <p:attrName>style.visibility</p:attrName>
                                        </p:attrNameLst>
                                      </p:cBhvr>
                                      <p:to>
                                        <p:strVal val="visible"/>
                                      </p:to>
                                    </p:set>
                                  </p:childTnLst>
                                </p:cTn>
                              </p:par>
                              <p:par>
                                <p:cTn id="296" presetID="1" presetClass="entr" presetSubtype="0" fill="hold" grpId="2" nodeType="withEffect">
                                  <p:stCondLst>
                                    <p:cond delay="0"/>
                                  </p:stCondLst>
                                  <p:childTnLst>
                                    <p:set>
                                      <p:cBhvr>
                                        <p:cTn id="297" dur="1" fill="hold">
                                          <p:stCondLst>
                                            <p:cond delay="0"/>
                                          </p:stCondLst>
                                        </p:cTn>
                                        <p:tgtEl>
                                          <p:spTgt spid="71"/>
                                        </p:tgtEl>
                                        <p:attrNameLst>
                                          <p:attrName>style.visibility</p:attrName>
                                        </p:attrNameLst>
                                      </p:cBhvr>
                                      <p:to>
                                        <p:strVal val="visible"/>
                                      </p:to>
                                    </p:set>
                                  </p:childTnLst>
                                </p:cTn>
                              </p:par>
                            </p:childTnLst>
                          </p:cTn>
                        </p:par>
                        <p:par>
                          <p:cTn id="298" fill="hold">
                            <p:stCondLst>
                              <p:cond delay="19537"/>
                            </p:stCondLst>
                            <p:childTnLst>
                              <p:par>
                                <p:cTn id="299" presetID="1" presetClass="entr" presetSubtype="0" fill="hold" nodeType="afterEffect">
                                  <p:stCondLst>
                                    <p:cond delay="3000"/>
                                  </p:stCondLst>
                                  <p:childTnLst>
                                    <p:set>
                                      <p:cBhvr>
                                        <p:cTn id="300" dur="1" fill="hold">
                                          <p:stCondLst>
                                            <p:cond delay="0"/>
                                          </p:stCondLst>
                                        </p:cTn>
                                        <p:tgtEl>
                                          <p:spTgt spid="1038"/>
                                        </p:tgtEl>
                                        <p:attrNameLst>
                                          <p:attrName>style.visibility</p:attrName>
                                        </p:attrNameLst>
                                      </p:cBhvr>
                                      <p:to>
                                        <p:strVal val="visible"/>
                                      </p:to>
                                    </p:set>
                                  </p:childTnLst>
                                </p:cTn>
                              </p:par>
                            </p:childTnLst>
                          </p:cTn>
                        </p:par>
                        <p:par>
                          <p:cTn id="301" fill="hold">
                            <p:stCondLst>
                              <p:cond delay="22537"/>
                            </p:stCondLst>
                            <p:childTnLst>
                              <p:par>
                                <p:cTn id="302" presetID="1" presetClass="entr" presetSubtype="0" fill="hold" nodeType="afterEffect">
                                  <p:stCondLst>
                                    <p:cond delay="0"/>
                                  </p:stCondLst>
                                  <p:childTnLst>
                                    <p:set>
                                      <p:cBhvr>
                                        <p:cTn id="303" dur="1" fill="hold">
                                          <p:stCondLst>
                                            <p:cond delay="0"/>
                                          </p:stCondLst>
                                        </p:cTn>
                                        <p:tgtEl>
                                          <p:spTgt spid="1030"/>
                                        </p:tgtEl>
                                        <p:attrNameLst>
                                          <p:attrName>style.visibility</p:attrName>
                                        </p:attrNameLst>
                                      </p:cBhvr>
                                      <p:to>
                                        <p:strVal val="visible"/>
                                      </p:to>
                                    </p:set>
                                  </p:childTnLst>
                                </p:cTn>
                              </p:par>
                              <p:par>
                                <p:cTn id="304" presetID="1" presetClass="entr" presetSubtype="0" fill="hold" grpId="2" nodeType="withEffect">
                                  <p:stCondLst>
                                    <p:cond delay="0"/>
                                  </p:stCondLst>
                                  <p:childTnLst>
                                    <p:set>
                                      <p:cBhvr>
                                        <p:cTn id="305" dur="1" fill="hold">
                                          <p:stCondLst>
                                            <p:cond delay="0"/>
                                          </p:stCondLst>
                                        </p:cTn>
                                        <p:tgtEl>
                                          <p:spTgt spid="93"/>
                                        </p:tgtEl>
                                        <p:attrNameLst>
                                          <p:attrName>style.visibility</p:attrName>
                                        </p:attrNameLst>
                                      </p:cBhvr>
                                      <p:to>
                                        <p:strVal val="visible"/>
                                      </p:to>
                                    </p:set>
                                  </p:childTnLst>
                                </p:cTn>
                              </p:par>
                              <p:par>
                                <p:cTn id="306" presetID="1" presetClass="entr" presetSubtype="0" fill="hold" grpId="2" nodeType="withEffect">
                                  <p:stCondLst>
                                    <p:cond delay="0"/>
                                  </p:stCondLst>
                                  <p:childTnLst>
                                    <p:set>
                                      <p:cBhvr>
                                        <p:cTn id="307" dur="1" fill="hold">
                                          <p:stCondLst>
                                            <p:cond delay="0"/>
                                          </p:stCondLst>
                                        </p:cTn>
                                        <p:tgtEl>
                                          <p:spTgt spid="107"/>
                                        </p:tgtEl>
                                        <p:attrNameLst>
                                          <p:attrName>style.visibility</p:attrName>
                                        </p:attrNameLst>
                                      </p:cBhvr>
                                      <p:to>
                                        <p:strVal val="visible"/>
                                      </p:to>
                                    </p:set>
                                  </p:childTnLst>
                                </p:cTn>
                              </p:par>
                              <p:par>
                                <p:cTn id="308" presetID="1" presetClass="entr" presetSubtype="0" fill="hold" grpId="2" nodeType="withEffect">
                                  <p:stCondLst>
                                    <p:cond delay="0"/>
                                  </p:stCondLst>
                                  <p:childTnLst>
                                    <p:set>
                                      <p:cBhvr>
                                        <p:cTn id="30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0" repeatCount="indefinite" fill="hold" display="0">
                  <p:stCondLst>
                    <p:cond delay="indefinite"/>
                  </p:stCondLst>
                </p:cTn>
                <p:tgtEl>
                  <p:spTgt spid="7"/>
                </p:tgtEl>
              </p:cMediaNode>
            </p:video>
            <p:seq concurrent="1" nextAc="seek">
              <p:cTn id="311" restart="whenNotActive" fill="hold" evtFilter="cancelBubble" nodeType="interactiveSeq">
                <p:stCondLst>
                  <p:cond evt="onClick" delay="0">
                    <p:tgtEl>
                      <p:spTgt spid="7"/>
                    </p:tgtEl>
                  </p:cond>
                </p:stCondLst>
                <p:endSync evt="end" delay="0">
                  <p:rtn val="all"/>
                </p:endSync>
                <p:childTnLst>
                  <p:par>
                    <p:cTn id="312" fill="hold">
                      <p:stCondLst>
                        <p:cond delay="0"/>
                      </p:stCondLst>
                      <p:childTnLst>
                        <p:par>
                          <p:cTn id="313" fill="hold">
                            <p:stCondLst>
                              <p:cond delay="0"/>
                            </p:stCondLst>
                            <p:childTnLst>
                              <p:par>
                                <p:cTn id="314" presetID="2" presetClass="mediacall" presetSubtype="0" fill="hold" nodeType="clickEffect">
                                  <p:stCondLst>
                                    <p:cond delay="0"/>
                                  </p:stCondLst>
                                  <p:childTnLst>
                                    <p:cmd type="call" cmd="togglePause">
                                      <p:cBhvr>
                                        <p:cTn id="315" dur="1" fill="hold"/>
                                        <p:tgtEl>
                                          <p:spTgt spid="7"/>
                                        </p:tgtEl>
                                      </p:cBhvr>
                                    </p:cmd>
                                  </p:childTnLst>
                                </p:cTn>
                              </p:par>
                            </p:childTnLst>
                          </p:cTn>
                        </p:par>
                      </p:childTnLst>
                    </p:cTn>
                  </p:par>
                </p:childTnLst>
              </p:cTn>
              <p:nextCondLst>
                <p:cond evt="onClick" delay="0">
                  <p:tgtEl>
                    <p:spTgt spid="7"/>
                  </p:tgtEl>
                </p:cond>
              </p:nextCondLst>
            </p:seq>
            <p:video>
              <p:cMediaNode vol="80000">
                <p:cTn id="316" repeatCount="indefinite" fill="hold" display="0">
                  <p:stCondLst>
                    <p:cond delay="indefinite"/>
                  </p:stCondLst>
                </p:cTn>
                <p:tgtEl>
                  <p:spTgt spid="8"/>
                </p:tgtEl>
              </p:cMediaNode>
            </p:video>
            <p:seq concurrent="1" nextAc="seek">
              <p:cTn id="317" restart="whenNotActive" fill="hold" evtFilter="cancelBubble" nodeType="interactiveSeq">
                <p:stCondLst>
                  <p:cond evt="onClick" delay="0">
                    <p:tgtEl>
                      <p:spTgt spid="8"/>
                    </p:tgtEl>
                  </p:cond>
                </p:stCondLst>
                <p:endSync evt="end" delay="0">
                  <p:rtn val="all"/>
                </p:endSync>
                <p:childTnLst>
                  <p:par>
                    <p:cTn id="318" fill="hold">
                      <p:stCondLst>
                        <p:cond delay="0"/>
                      </p:stCondLst>
                      <p:childTnLst>
                        <p:par>
                          <p:cTn id="319" fill="hold">
                            <p:stCondLst>
                              <p:cond delay="0"/>
                            </p:stCondLst>
                            <p:childTnLst>
                              <p:par>
                                <p:cTn id="320" presetID="2" presetClass="mediacall" presetSubtype="0" fill="hold" nodeType="clickEffect">
                                  <p:stCondLst>
                                    <p:cond delay="0"/>
                                  </p:stCondLst>
                                  <p:childTnLst>
                                    <p:cmd type="call" cmd="togglePause">
                                      <p:cBhvr>
                                        <p:cTn id="321" dur="1" fill="hold"/>
                                        <p:tgtEl>
                                          <p:spTgt spid="8"/>
                                        </p:tgtEl>
                                      </p:cBhvr>
                                    </p:cmd>
                                  </p:childTnLst>
                                </p:cTn>
                              </p:par>
                            </p:childTnLst>
                          </p:cTn>
                        </p:par>
                      </p:childTnLst>
                    </p:cTn>
                  </p:par>
                </p:childTnLst>
              </p:cTn>
              <p:nextCondLst>
                <p:cond evt="onClick" delay="0">
                  <p:tgtEl>
                    <p:spTgt spid="8"/>
                  </p:tgtEl>
                </p:cond>
              </p:nextCondLst>
            </p:seq>
            <p:video>
              <p:cMediaNode vol="80000">
                <p:cTn id="322" repeatCount="indefinite" fill="hold" display="0">
                  <p:stCondLst>
                    <p:cond delay="indefinite"/>
                  </p:stCondLst>
                </p:cTn>
                <p:tgtEl>
                  <p:spTgt spid="4"/>
                </p:tgtEl>
              </p:cMediaNode>
            </p:video>
            <p:seq concurrent="1" nextAc="seek">
              <p:cTn id="323" restart="whenNotActive" fill="hold" evtFilter="cancelBubble" nodeType="interactiveSeq">
                <p:stCondLst>
                  <p:cond evt="onClick" delay="0">
                    <p:tgtEl>
                      <p:spTgt spid="4"/>
                    </p:tgtEl>
                  </p:cond>
                </p:stCondLst>
                <p:endSync evt="end" delay="0">
                  <p:rtn val="all"/>
                </p:endSync>
                <p:childTnLst>
                  <p:par>
                    <p:cTn id="324" fill="hold">
                      <p:stCondLst>
                        <p:cond delay="0"/>
                      </p:stCondLst>
                      <p:childTnLst>
                        <p:par>
                          <p:cTn id="325" fill="hold">
                            <p:stCondLst>
                              <p:cond delay="0"/>
                            </p:stCondLst>
                            <p:childTnLst>
                              <p:par>
                                <p:cTn id="326" presetID="2" presetClass="mediacall" presetSubtype="0" fill="hold" nodeType="clickEffect">
                                  <p:stCondLst>
                                    <p:cond delay="0"/>
                                  </p:stCondLst>
                                  <p:childTnLst>
                                    <p:cmd type="call" cmd="togglePause">
                                      <p:cBhvr>
                                        <p:cTn id="327" dur="1" fill="hold"/>
                                        <p:tgtEl>
                                          <p:spTgt spid="4"/>
                                        </p:tgtEl>
                                      </p:cBhvr>
                                    </p:cmd>
                                  </p:childTnLst>
                                </p:cTn>
                              </p:par>
                            </p:childTnLst>
                          </p:cTn>
                        </p:par>
                      </p:childTnLst>
                    </p:cTn>
                  </p:par>
                </p:childTnLst>
              </p:cTn>
              <p:nextCondLst>
                <p:cond evt="onClick" delay="0">
                  <p:tgtEl>
                    <p:spTgt spid="4"/>
                  </p:tgtEl>
                </p:cond>
              </p:nextCondLst>
            </p:seq>
            <p:video>
              <p:cMediaNode vol="80000">
                <p:cTn id="328" repeatCount="indefinite" fill="hold" display="0">
                  <p:stCondLst>
                    <p:cond delay="indefinite"/>
                  </p:stCondLst>
                </p:cTn>
                <p:tgtEl>
                  <p:spTgt spid="10"/>
                </p:tgtEl>
              </p:cMediaNode>
            </p:video>
            <p:seq concurrent="1" nextAc="seek">
              <p:cTn id="329" restart="whenNotActive" fill="hold" evtFilter="cancelBubble" nodeType="interactiveSeq">
                <p:stCondLst>
                  <p:cond evt="onClick" delay="0">
                    <p:tgtEl>
                      <p:spTgt spid="10"/>
                    </p:tgtEl>
                  </p:cond>
                </p:stCondLst>
                <p:endSync evt="end" delay="0">
                  <p:rtn val="all"/>
                </p:endSync>
                <p:childTnLst>
                  <p:par>
                    <p:cTn id="330" fill="hold">
                      <p:stCondLst>
                        <p:cond delay="0"/>
                      </p:stCondLst>
                      <p:childTnLst>
                        <p:par>
                          <p:cTn id="331" fill="hold">
                            <p:stCondLst>
                              <p:cond delay="0"/>
                            </p:stCondLst>
                            <p:childTnLst>
                              <p:par>
                                <p:cTn id="332" presetID="2" presetClass="mediacall" presetSubtype="0" fill="hold" nodeType="clickEffect">
                                  <p:stCondLst>
                                    <p:cond delay="0"/>
                                  </p:stCondLst>
                                  <p:childTnLst>
                                    <p:cmd type="call" cmd="togglePause">
                                      <p:cBhvr>
                                        <p:cTn id="333" dur="1" fill="hold"/>
                                        <p:tgtEl>
                                          <p:spTgt spid="10"/>
                                        </p:tgtEl>
                                      </p:cBhvr>
                                    </p:cmd>
                                  </p:childTnLst>
                                </p:cTn>
                              </p:par>
                            </p:childTnLst>
                          </p:cTn>
                        </p:par>
                      </p:childTnLst>
                    </p:cTn>
                  </p:par>
                </p:childTnLst>
              </p:cTn>
              <p:nextCondLst>
                <p:cond evt="onClick" delay="0">
                  <p:tgtEl>
                    <p:spTgt spid="10"/>
                  </p:tgtEl>
                </p:cond>
              </p:nextCondLst>
            </p:seq>
          </p:childTnLst>
        </p:cTn>
      </p:par>
    </p:tnLst>
    <p:bldLst>
      <p:bldP spid="444" grpId="0" animBg="1"/>
      <p:bldP spid="444" grpId="1" animBg="1"/>
      <p:bldP spid="444" grpId="2" animBg="1"/>
      <p:bldP spid="444" grpId="3" animBg="1"/>
      <p:bldP spid="445" grpId="0" animBg="1"/>
      <p:bldP spid="445" grpId="1" animBg="1"/>
      <p:bldP spid="445" grpId="2" animBg="1"/>
      <p:bldP spid="445" grpId="3" animBg="1"/>
      <p:bldP spid="166" grpId="0" animBg="1"/>
      <p:bldP spid="167" grpId="0" animBg="1"/>
      <p:bldP spid="163" grpId="0" animBg="1"/>
      <p:bldP spid="163" grpId="1" animBg="1"/>
      <p:bldP spid="204" grpId="0" animBg="1"/>
      <p:bldP spid="204" grpId="1" animBg="1"/>
      <p:bldP spid="206" grpId="0" animBg="1"/>
      <p:bldP spid="206" grpId="1" animBg="1"/>
      <p:bldP spid="206" grpId="2" animBg="1"/>
      <p:bldP spid="207" grpId="0" animBg="1"/>
      <p:bldP spid="207" grpId="1" animBg="1"/>
      <p:bldP spid="207" grpId="2" animBg="1"/>
      <p:bldP spid="208" grpId="0" animBg="1"/>
      <p:bldP spid="208" grpId="1" animBg="1"/>
      <p:bldP spid="208" grpId="2" animBg="1"/>
      <p:bldP spid="95" grpId="0" animBg="1"/>
      <p:bldP spid="97" grpId="0" animBg="1"/>
      <p:bldP spid="97" grpId="1" animBg="1"/>
      <p:bldP spid="97" grpId="2" animBg="1"/>
      <p:bldP spid="98" grpId="0" animBg="1"/>
      <p:bldP spid="98" grpId="1" animBg="1"/>
      <p:bldP spid="98" grpId="2" animBg="1"/>
      <p:bldP spid="99" grpId="0" animBg="1"/>
      <p:bldP spid="99" grpId="1" animBg="1"/>
      <p:bldP spid="99" grpId="2" animBg="1"/>
      <p:bldP spid="100" grpId="0" animBg="1"/>
      <p:bldP spid="100" grpId="1" animBg="1"/>
      <p:bldP spid="100" grpId="2" animBg="1"/>
      <p:bldP spid="103" grpId="0" animBg="1"/>
      <p:bldP spid="103" grpId="1" animBg="1"/>
      <p:bldP spid="103" grpId="2" animBg="1"/>
      <p:bldP spid="104" grpId="0" animBg="1"/>
      <p:bldP spid="104" grpId="1" animBg="1"/>
      <p:bldP spid="104" grpId="2" animBg="1"/>
      <p:bldP spid="107" grpId="0" animBg="1"/>
      <p:bldP spid="107" grpId="1" animBg="1"/>
      <p:bldP spid="107" grpId="2" animBg="1"/>
      <p:bldP spid="65" grpId="0"/>
      <p:bldP spid="66" grpId="0"/>
      <p:bldP spid="67" grpId="0"/>
      <p:bldP spid="3" grpId="0" animBg="1"/>
      <p:bldP spid="3" grpId="1" animBg="1"/>
      <p:bldP spid="3" grpId="2" animBg="1"/>
      <p:bldP spid="92" grpId="0" animBg="1"/>
      <p:bldP spid="92" grpId="1" animBg="1"/>
      <p:bldP spid="92" grpId="2" animBg="1"/>
      <p:bldP spid="93" grpId="0" animBg="1"/>
      <p:bldP spid="93" grpId="1" animBg="1"/>
      <p:bldP spid="93" grpId="2" animBg="1"/>
      <p:bldP spid="94" grpId="0" animBg="1"/>
      <p:bldP spid="70" grpId="0" animBg="1"/>
      <p:bldP spid="70" grpId="1" animBg="1"/>
      <p:bldP spid="70" grpId="2" animBg="1"/>
      <p:bldP spid="71" grpId="0" animBg="1"/>
      <p:bldP spid="71" grpId="1" animBg="1"/>
      <p:bldP spid="71" grpId="2" animBg="1"/>
      <p:bldP spid="72" grpId="0" animBg="1"/>
      <p:bldP spid="72" grpId="1" animBg="1"/>
      <p:bldP spid="72" grpId="2" animBg="1"/>
      <p:bldP spid="6" grpId="0"/>
      <p:bldP spid="77" grpId="0" animBg="1"/>
      <p:bldP spid="77" grpId="1" animBg="1"/>
      <p:bldP spid="77" grpId="2" animBg="1"/>
      <p:bldP spid="78" grpId="0" animBg="1"/>
      <p:bldP spid="78" grpId="1" animBg="1"/>
      <p:bldP spid="78" grpId="2" animBg="1"/>
      <p:bldP spid="379" grpId="0" animBg="1"/>
      <p:bldP spid="379" grpId="1" animBg="1"/>
      <p:bldP spid="379"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8" y="164946"/>
            <a:ext cx="8654257" cy="889307"/>
          </a:xfrm>
          <a:prstGeom prst="rect">
            <a:avLst/>
          </a:prstGeom>
        </p:spPr>
        <p:txBody>
          <a:bodyPr vert="horz" lIns="91440" tIns="45720" rIns="91440" bIns="45720" rtlCol="0" anchor="b">
            <a:noAutofit/>
          </a:bodyPr>
          <a:lstStyle>
            <a:defPPr>
              <a:defRPr lang="en-US"/>
            </a:defPPr>
            <a:lvl1pPr defTabSz="685800">
              <a:lnSpc>
                <a:spcPct val="90000"/>
              </a:lnSpc>
              <a:spcBef>
                <a:spcPct val="0"/>
              </a:spcBef>
              <a:buNone/>
              <a:defRPr sz="5900" spc="-100" baseline="0">
                <a:solidFill>
                  <a:srgbClr val="FFFFFF"/>
                </a:solidFill>
                <a:latin typeface="+mj-lt"/>
                <a:ea typeface="+mj-ea"/>
                <a:cs typeface="+mj-cs"/>
              </a:defRPr>
            </a:lvl1pPr>
          </a:lstStyle>
          <a:p>
            <a:r>
              <a:rPr lang="en-US" sz="5800" dirty="0"/>
              <a:t>TRAIL IN SIMPLIFIED MODEL</a:t>
            </a:r>
          </a:p>
        </p:txBody>
      </p:sp>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266222"/>
            <a:ext cx="8667750"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Different Internal Stress Condition in ASR and DEF Expansion</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6</a:t>
            </a:r>
            <a:endParaRPr kumimoji="1" lang="zh-CN" altLang="en-US" dirty="0">
              <a:solidFill>
                <a:schemeClr val="accent1"/>
              </a:solidFill>
            </a:endParaRPr>
          </a:p>
        </p:txBody>
      </p:sp>
      <p:grpSp>
        <p:nvGrpSpPr>
          <p:cNvPr id="5" name="Group 4">
            <a:extLst>
              <a:ext uri="{FF2B5EF4-FFF2-40B4-BE49-F238E27FC236}">
                <a16:creationId xmlns:a16="http://schemas.microsoft.com/office/drawing/2014/main" id="{24E84040-7E1D-4E08-A2E4-1C80EB1C65B6}"/>
              </a:ext>
            </a:extLst>
          </p:cNvPr>
          <p:cNvGrpSpPr/>
          <p:nvPr/>
        </p:nvGrpSpPr>
        <p:grpSpPr>
          <a:xfrm>
            <a:off x="3819277" y="2914242"/>
            <a:ext cx="992630" cy="1343778"/>
            <a:chOff x="2933839" y="2907415"/>
            <a:chExt cx="992630" cy="1343778"/>
          </a:xfrm>
        </p:grpSpPr>
        <p:pic>
          <p:nvPicPr>
            <p:cNvPr id="17" name="Picture 16" descr="A close up of a logo&#10;&#10;Description automatically generated">
              <a:extLst>
                <a:ext uri="{FF2B5EF4-FFF2-40B4-BE49-F238E27FC236}">
                  <a16:creationId xmlns:a16="http://schemas.microsoft.com/office/drawing/2014/main" id="{C0FA4BD9-F80A-469E-9213-258F5B42C537}"/>
                </a:ext>
              </a:extLst>
            </p:cNvPr>
            <p:cNvPicPr>
              <a:picLocks noChangeAspect="1"/>
            </p:cNvPicPr>
            <p:nvPr/>
          </p:nvPicPr>
          <p:blipFill rotWithShape="1">
            <a:blip r:embed="rId3">
              <a:extLst>
                <a:ext uri="{28A0092B-C50C-407E-A947-70E740481C1C}">
                  <a14:useLocalDpi xmlns:a14="http://schemas.microsoft.com/office/drawing/2010/main"/>
                </a:ext>
              </a:extLst>
            </a:blip>
            <a:srcRect l="21722" t="22244" r="15233" b="14046"/>
            <a:stretch/>
          </p:blipFill>
          <p:spPr>
            <a:xfrm>
              <a:off x="2933839" y="2907415"/>
              <a:ext cx="992630" cy="1003089"/>
            </a:xfrm>
            <a:prstGeom prst="rect">
              <a:avLst/>
            </a:prstGeom>
          </p:spPr>
        </p:pic>
        <p:sp>
          <p:nvSpPr>
            <p:cNvPr id="49" name="TextBox 48">
              <a:extLst>
                <a:ext uri="{FF2B5EF4-FFF2-40B4-BE49-F238E27FC236}">
                  <a16:creationId xmlns:a16="http://schemas.microsoft.com/office/drawing/2014/main" id="{05AFA3E8-3DAC-44B6-99D1-495DD5EFC0FD}"/>
                </a:ext>
              </a:extLst>
            </p:cNvPr>
            <p:cNvSpPr txBox="1"/>
            <p:nvPr/>
          </p:nvSpPr>
          <p:spPr>
            <a:xfrm>
              <a:off x="3042425" y="3881861"/>
              <a:ext cx="781874" cy="369332"/>
            </a:xfrm>
            <a:prstGeom prst="rect">
              <a:avLst/>
            </a:prstGeom>
            <a:noFill/>
          </p:spPr>
          <p:txBody>
            <a:bodyPr wrap="square" rtlCol="0">
              <a:spAutoFit/>
            </a:bodyPr>
            <a:lstStyle/>
            <a:p>
              <a:r>
                <a:rPr lang="en-US" dirty="0">
                  <a:solidFill>
                    <a:schemeClr val="accent1"/>
                  </a:solidFill>
                </a:rPr>
                <a:t>Step 5</a:t>
              </a:r>
            </a:p>
          </p:txBody>
        </p:sp>
      </p:grpSp>
      <p:grpSp>
        <p:nvGrpSpPr>
          <p:cNvPr id="6" name="Group 5">
            <a:extLst>
              <a:ext uri="{FF2B5EF4-FFF2-40B4-BE49-F238E27FC236}">
                <a16:creationId xmlns:a16="http://schemas.microsoft.com/office/drawing/2014/main" id="{D85E130B-1861-42B9-BF5D-8C22D1CA9D04}"/>
              </a:ext>
            </a:extLst>
          </p:cNvPr>
          <p:cNvGrpSpPr/>
          <p:nvPr/>
        </p:nvGrpSpPr>
        <p:grpSpPr>
          <a:xfrm>
            <a:off x="4870737" y="2946046"/>
            <a:ext cx="1084123" cy="1312114"/>
            <a:chOff x="4258298" y="2939311"/>
            <a:chExt cx="1084123" cy="1312114"/>
          </a:xfrm>
        </p:grpSpPr>
        <p:pic>
          <p:nvPicPr>
            <p:cNvPr id="19" name="Picture 18" descr="A close up of a logo&#10;&#10;Description automatically generated">
              <a:extLst>
                <a:ext uri="{FF2B5EF4-FFF2-40B4-BE49-F238E27FC236}">
                  <a16:creationId xmlns:a16="http://schemas.microsoft.com/office/drawing/2014/main" id="{DDBA3992-41CD-4C09-A039-62FD79331EAE}"/>
                </a:ext>
              </a:extLst>
            </p:cNvPr>
            <p:cNvPicPr>
              <a:picLocks noChangeAspect="1"/>
            </p:cNvPicPr>
            <p:nvPr/>
          </p:nvPicPr>
          <p:blipFill rotWithShape="1">
            <a:blip r:embed="rId4">
              <a:extLst>
                <a:ext uri="{28A0092B-C50C-407E-A947-70E740481C1C}">
                  <a14:useLocalDpi xmlns:a14="http://schemas.microsoft.com/office/drawing/2010/main"/>
                </a:ext>
              </a:extLst>
            </a:blip>
            <a:srcRect l="19432" t="24058" r="11713" b="18233"/>
            <a:stretch/>
          </p:blipFill>
          <p:spPr>
            <a:xfrm>
              <a:off x="4258298" y="2939311"/>
              <a:ext cx="1084123" cy="908609"/>
            </a:xfrm>
            <a:prstGeom prst="rect">
              <a:avLst/>
            </a:prstGeom>
          </p:spPr>
        </p:pic>
        <p:sp>
          <p:nvSpPr>
            <p:cNvPr id="50" name="TextBox 49">
              <a:extLst>
                <a:ext uri="{FF2B5EF4-FFF2-40B4-BE49-F238E27FC236}">
                  <a16:creationId xmlns:a16="http://schemas.microsoft.com/office/drawing/2014/main" id="{750B6F06-812D-49E5-9014-E6C8A7B1F645}"/>
                </a:ext>
              </a:extLst>
            </p:cNvPr>
            <p:cNvSpPr txBox="1"/>
            <p:nvPr/>
          </p:nvSpPr>
          <p:spPr>
            <a:xfrm>
              <a:off x="4379872" y="3882093"/>
              <a:ext cx="932995" cy="369332"/>
            </a:xfrm>
            <a:prstGeom prst="rect">
              <a:avLst/>
            </a:prstGeom>
            <a:noFill/>
          </p:spPr>
          <p:txBody>
            <a:bodyPr wrap="square" rtlCol="0">
              <a:spAutoFit/>
            </a:bodyPr>
            <a:lstStyle/>
            <a:p>
              <a:r>
                <a:rPr lang="en-US" dirty="0">
                  <a:solidFill>
                    <a:schemeClr val="accent1"/>
                  </a:solidFill>
                </a:rPr>
                <a:t>Step 10</a:t>
              </a:r>
            </a:p>
          </p:txBody>
        </p:sp>
      </p:grpSp>
      <p:grpSp>
        <p:nvGrpSpPr>
          <p:cNvPr id="7" name="Group 6">
            <a:extLst>
              <a:ext uri="{FF2B5EF4-FFF2-40B4-BE49-F238E27FC236}">
                <a16:creationId xmlns:a16="http://schemas.microsoft.com/office/drawing/2014/main" id="{39BEBB53-2080-42AE-95A5-05C7558A6420}"/>
              </a:ext>
            </a:extLst>
          </p:cNvPr>
          <p:cNvGrpSpPr/>
          <p:nvPr/>
        </p:nvGrpSpPr>
        <p:grpSpPr>
          <a:xfrm>
            <a:off x="6056724" y="2939701"/>
            <a:ext cx="955427" cy="1315446"/>
            <a:chOff x="5694795" y="2939311"/>
            <a:chExt cx="955427" cy="1315446"/>
          </a:xfrm>
        </p:grpSpPr>
        <p:pic>
          <p:nvPicPr>
            <p:cNvPr id="21" name="Picture 20" descr="A close up of a logo&#10;&#10;Description automatically generated">
              <a:extLst>
                <a:ext uri="{FF2B5EF4-FFF2-40B4-BE49-F238E27FC236}">
                  <a16:creationId xmlns:a16="http://schemas.microsoft.com/office/drawing/2014/main" id="{450BD422-7461-4DBE-8EC1-E4A270BA4903}"/>
                </a:ext>
              </a:extLst>
            </p:cNvPr>
            <p:cNvPicPr>
              <a:picLocks noChangeAspect="1"/>
            </p:cNvPicPr>
            <p:nvPr/>
          </p:nvPicPr>
          <p:blipFill rotWithShape="1">
            <a:blip r:embed="rId5">
              <a:extLst>
                <a:ext uri="{28A0092B-C50C-407E-A947-70E740481C1C}">
                  <a14:useLocalDpi xmlns:a14="http://schemas.microsoft.com/office/drawing/2010/main"/>
                </a:ext>
              </a:extLst>
            </a:blip>
            <a:srcRect l="24257" t="23402" r="17023" b="14305"/>
            <a:stretch/>
          </p:blipFill>
          <p:spPr>
            <a:xfrm>
              <a:off x="5694795" y="2939311"/>
              <a:ext cx="924532" cy="980792"/>
            </a:xfrm>
            <a:prstGeom prst="rect">
              <a:avLst/>
            </a:prstGeom>
          </p:spPr>
        </p:pic>
        <p:sp>
          <p:nvSpPr>
            <p:cNvPr id="51" name="TextBox 50">
              <a:extLst>
                <a:ext uri="{FF2B5EF4-FFF2-40B4-BE49-F238E27FC236}">
                  <a16:creationId xmlns:a16="http://schemas.microsoft.com/office/drawing/2014/main" id="{B4372786-C12A-48E3-9201-464BCABA40CB}"/>
                </a:ext>
              </a:extLst>
            </p:cNvPr>
            <p:cNvSpPr txBox="1"/>
            <p:nvPr/>
          </p:nvSpPr>
          <p:spPr>
            <a:xfrm>
              <a:off x="5717227" y="3885425"/>
              <a:ext cx="932995" cy="369332"/>
            </a:xfrm>
            <a:prstGeom prst="rect">
              <a:avLst/>
            </a:prstGeom>
            <a:noFill/>
          </p:spPr>
          <p:txBody>
            <a:bodyPr wrap="square" rtlCol="0">
              <a:spAutoFit/>
            </a:bodyPr>
            <a:lstStyle/>
            <a:p>
              <a:r>
                <a:rPr lang="en-US" dirty="0">
                  <a:solidFill>
                    <a:schemeClr val="accent1"/>
                  </a:solidFill>
                </a:rPr>
                <a:t>Step 15</a:t>
              </a:r>
            </a:p>
          </p:txBody>
        </p:sp>
      </p:grpSp>
      <p:grpSp>
        <p:nvGrpSpPr>
          <p:cNvPr id="8" name="Group 7">
            <a:extLst>
              <a:ext uri="{FF2B5EF4-FFF2-40B4-BE49-F238E27FC236}">
                <a16:creationId xmlns:a16="http://schemas.microsoft.com/office/drawing/2014/main" id="{61EC2565-F35A-4054-85AF-8EF233401177}"/>
              </a:ext>
            </a:extLst>
          </p:cNvPr>
          <p:cNvGrpSpPr/>
          <p:nvPr/>
        </p:nvGrpSpPr>
        <p:grpSpPr>
          <a:xfrm>
            <a:off x="7091296" y="2946046"/>
            <a:ext cx="965168" cy="1305379"/>
            <a:chOff x="7110747" y="2946046"/>
            <a:chExt cx="965168" cy="1305379"/>
          </a:xfrm>
        </p:grpSpPr>
        <p:pic>
          <p:nvPicPr>
            <p:cNvPr id="13" name="Picture 12">
              <a:extLst>
                <a:ext uri="{FF2B5EF4-FFF2-40B4-BE49-F238E27FC236}">
                  <a16:creationId xmlns:a16="http://schemas.microsoft.com/office/drawing/2014/main" id="{68FB2E73-E1C3-40DB-AC5C-C1DF0B53BD5A}"/>
                </a:ext>
              </a:extLst>
            </p:cNvPr>
            <p:cNvPicPr>
              <a:picLocks noChangeAspect="1"/>
            </p:cNvPicPr>
            <p:nvPr/>
          </p:nvPicPr>
          <p:blipFill rotWithShape="1">
            <a:blip r:embed="rId6">
              <a:extLst>
                <a:ext uri="{28A0092B-C50C-407E-A947-70E740481C1C}">
                  <a14:useLocalDpi xmlns:a14="http://schemas.microsoft.com/office/drawing/2010/main"/>
                </a:ext>
              </a:extLst>
            </a:blip>
            <a:srcRect l="22467" t="23396" r="16232" b="17167"/>
            <a:stretch/>
          </p:blipFill>
          <p:spPr>
            <a:xfrm>
              <a:off x="7110747" y="2946046"/>
              <a:ext cx="965168" cy="935816"/>
            </a:xfrm>
            <a:prstGeom prst="rect">
              <a:avLst/>
            </a:prstGeom>
          </p:spPr>
        </p:pic>
        <p:sp>
          <p:nvSpPr>
            <p:cNvPr id="52" name="TextBox 51">
              <a:extLst>
                <a:ext uri="{FF2B5EF4-FFF2-40B4-BE49-F238E27FC236}">
                  <a16:creationId xmlns:a16="http://schemas.microsoft.com/office/drawing/2014/main" id="{6E692094-59E8-46CE-800C-31EAB0EE5311}"/>
                </a:ext>
              </a:extLst>
            </p:cNvPr>
            <p:cNvSpPr txBox="1"/>
            <p:nvPr/>
          </p:nvSpPr>
          <p:spPr>
            <a:xfrm>
              <a:off x="7142920" y="3882093"/>
              <a:ext cx="932995" cy="369332"/>
            </a:xfrm>
            <a:prstGeom prst="rect">
              <a:avLst/>
            </a:prstGeom>
            <a:noFill/>
          </p:spPr>
          <p:txBody>
            <a:bodyPr wrap="square" rtlCol="0">
              <a:spAutoFit/>
            </a:bodyPr>
            <a:lstStyle/>
            <a:p>
              <a:r>
                <a:rPr lang="en-US" dirty="0">
                  <a:solidFill>
                    <a:schemeClr val="accent1"/>
                  </a:solidFill>
                </a:rPr>
                <a:t>Step 20</a:t>
              </a:r>
            </a:p>
          </p:txBody>
        </p:sp>
      </p:grpSp>
      <p:sp>
        <p:nvSpPr>
          <p:cNvPr id="77" name="テキスト ボックス 5">
            <a:extLst>
              <a:ext uri="{FF2B5EF4-FFF2-40B4-BE49-F238E27FC236}">
                <a16:creationId xmlns:a16="http://schemas.microsoft.com/office/drawing/2014/main" id="{99A9715A-912A-4570-B65C-6955E4FC02FC}"/>
              </a:ext>
            </a:extLst>
          </p:cNvPr>
          <p:cNvSpPr txBox="1"/>
          <p:nvPr/>
        </p:nvSpPr>
        <p:spPr>
          <a:xfrm>
            <a:off x="3490802" y="1149778"/>
            <a:ext cx="3130608"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sz="2400" dirty="0">
                <a:solidFill>
                  <a:schemeClr val="accent1"/>
                </a:solidFill>
              </a:rPr>
              <a:t>Single Aggregate Model</a:t>
            </a:r>
          </a:p>
        </p:txBody>
      </p:sp>
      <p:grpSp>
        <p:nvGrpSpPr>
          <p:cNvPr id="10" name="Group 9">
            <a:extLst>
              <a:ext uri="{FF2B5EF4-FFF2-40B4-BE49-F238E27FC236}">
                <a16:creationId xmlns:a16="http://schemas.microsoft.com/office/drawing/2014/main" id="{BC059226-BC36-4BB5-B8FA-3E8E2C470A40}"/>
              </a:ext>
            </a:extLst>
          </p:cNvPr>
          <p:cNvGrpSpPr/>
          <p:nvPr/>
        </p:nvGrpSpPr>
        <p:grpSpPr>
          <a:xfrm>
            <a:off x="7741681" y="3187891"/>
            <a:ext cx="1262104" cy="1015663"/>
            <a:chOff x="7741681" y="3187891"/>
            <a:chExt cx="1262104" cy="1015663"/>
          </a:xfrm>
        </p:grpSpPr>
        <p:sp>
          <p:nvSpPr>
            <p:cNvPr id="39" name="テキスト ボックス 210">
              <a:extLst>
                <a:ext uri="{FF2B5EF4-FFF2-40B4-BE49-F238E27FC236}">
                  <a16:creationId xmlns:a16="http://schemas.microsoft.com/office/drawing/2014/main" id="{C7030AAF-AABE-4C54-9425-D11F581B93F3}"/>
                </a:ext>
              </a:extLst>
            </p:cNvPr>
            <p:cNvSpPr txBox="1"/>
            <p:nvPr/>
          </p:nvSpPr>
          <p:spPr>
            <a:xfrm>
              <a:off x="8033908" y="3187891"/>
              <a:ext cx="969877" cy="1015663"/>
            </a:xfrm>
            <a:prstGeom prst="rect">
              <a:avLst/>
            </a:prstGeom>
            <a:solidFill>
              <a:schemeClr val="accent4"/>
            </a:solidFill>
          </p:spPr>
          <p:txBody>
            <a:bodyPr wrap="square" rtlCol="0">
              <a:spAutoFit/>
            </a:bodyPr>
            <a:lstStyle/>
            <a:p>
              <a:r>
                <a:rPr kumimoji="1" lang="en-US" altLang="ja-JP" sz="2000" b="1" dirty="0">
                  <a:solidFill>
                    <a:schemeClr val="accent1"/>
                  </a:solidFill>
                </a:rPr>
                <a:t>Radial Pattern Crack</a:t>
              </a:r>
              <a:endParaRPr kumimoji="1" lang="ja-JP" altLang="en-US" sz="2000" b="1" dirty="0">
                <a:solidFill>
                  <a:schemeClr val="accent1"/>
                </a:solidFill>
              </a:endParaRPr>
            </a:p>
          </p:txBody>
        </p:sp>
        <p:cxnSp>
          <p:nvCxnSpPr>
            <p:cNvPr id="40" name="Straight Arrow Connector 39">
              <a:extLst>
                <a:ext uri="{FF2B5EF4-FFF2-40B4-BE49-F238E27FC236}">
                  <a16:creationId xmlns:a16="http://schemas.microsoft.com/office/drawing/2014/main" id="{20CFDDF2-73F0-48AD-9C2F-6C81FD7FF26A}"/>
                </a:ext>
              </a:extLst>
            </p:cNvPr>
            <p:cNvCxnSpPr>
              <a:cxnSpLocks/>
            </p:cNvCxnSpPr>
            <p:nvPr/>
          </p:nvCxnSpPr>
          <p:spPr>
            <a:xfrm flipH="1" flipV="1">
              <a:off x="7741681" y="3515673"/>
              <a:ext cx="375842" cy="26714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0EBE56C-6F47-4C5A-B38A-50812786BAB4}"/>
              </a:ext>
            </a:extLst>
          </p:cNvPr>
          <p:cNvGrpSpPr/>
          <p:nvPr/>
        </p:nvGrpSpPr>
        <p:grpSpPr>
          <a:xfrm>
            <a:off x="3512489" y="4471013"/>
            <a:ext cx="1569402" cy="1679127"/>
            <a:chOff x="2688896" y="4463309"/>
            <a:chExt cx="1569402" cy="1679127"/>
          </a:xfrm>
        </p:grpSpPr>
        <p:pic>
          <p:nvPicPr>
            <p:cNvPr id="46" name="Picture 35" descr="A close up of a logo&#10;&#10;Description automatically generated">
              <a:extLst>
                <a:ext uri="{FF2B5EF4-FFF2-40B4-BE49-F238E27FC236}">
                  <a16:creationId xmlns:a16="http://schemas.microsoft.com/office/drawing/2014/main" id="{0F62FA13-D454-174F-8B8F-8817389C2690}"/>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688896" y="4463309"/>
              <a:ext cx="1569402" cy="1569402"/>
            </a:xfrm>
            <a:prstGeom prst="rect">
              <a:avLst/>
            </a:prstGeom>
          </p:spPr>
        </p:pic>
        <p:sp>
          <p:nvSpPr>
            <p:cNvPr id="60" name="TextBox 48">
              <a:extLst>
                <a:ext uri="{FF2B5EF4-FFF2-40B4-BE49-F238E27FC236}">
                  <a16:creationId xmlns:a16="http://schemas.microsoft.com/office/drawing/2014/main" id="{D94B7736-7335-DE41-90AA-2AC28A51EECB}"/>
                </a:ext>
              </a:extLst>
            </p:cNvPr>
            <p:cNvSpPr txBox="1"/>
            <p:nvPr/>
          </p:nvSpPr>
          <p:spPr>
            <a:xfrm>
              <a:off x="3071979" y="5773104"/>
              <a:ext cx="781874" cy="369332"/>
            </a:xfrm>
            <a:prstGeom prst="rect">
              <a:avLst/>
            </a:prstGeom>
            <a:noFill/>
          </p:spPr>
          <p:txBody>
            <a:bodyPr wrap="square" rtlCol="0">
              <a:spAutoFit/>
            </a:bodyPr>
            <a:lstStyle/>
            <a:p>
              <a:r>
                <a:rPr lang="en-US" dirty="0">
                  <a:solidFill>
                    <a:schemeClr val="accent1"/>
                  </a:solidFill>
                </a:rPr>
                <a:t>Step 5</a:t>
              </a:r>
            </a:p>
          </p:txBody>
        </p:sp>
      </p:grpSp>
      <p:grpSp>
        <p:nvGrpSpPr>
          <p:cNvPr id="18" name="Group 17">
            <a:extLst>
              <a:ext uri="{FF2B5EF4-FFF2-40B4-BE49-F238E27FC236}">
                <a16:creationId xmlns:a16="http://schemas.microsoft.com/office/drawing/2014/main" id="{86C4F684-193C-4372-8E8B-B6437CD9949E}"/>
              </a:ext>
            </a:extLst>
          </p:cNvPr>
          <p:cNvGrpSpPr/>
          <p:nvPr/>
        </p:nvGrpSpPr>
        <p:grpSpPr>
          <a:xfrm>
            <a:off x="4902083" y="4477749"/>
            <a:ext cx="983471" cy="1664687"/>
            <a:chOff x="4409426" y="4477981"/>
            <a:chExt cx="983471" cy="1664687"/>
          </a:xfrm>
        </p:grpSpPr>
        <p:pic>
          <p:nvPicPr>
            <p:cNvPr id="48" name="Picture 36" descr="A close up of a logo&#10;&#10;Description automatically generated">
              <a:extLst>
                <a:ext uri="{FF2B5EF4-FFF2-40B4-BE49-F238E27FC236}">
                  <a16:creationId xmlns:a16="http://schemas.microsoft.com/office/drawing/2014/main" id="{5B6CE10B-9C3A-5242-BE88-71C35C03E541}"/>
                </a:ext>
              </a:extLst>
            </p:cNvPr>
            <p:cNvPicPr>
              <a:picLocks noChangeAspect="1"/>
            </p:cNvPicPr>
            <p:nvPr/>
          </p:nvPicPr>
          <p:blipFill rotWithShape="1">
            <a:blip r:embed="rId8">
              <a:extLst>
                <a:ext uri="{28A0092B-C50C-407E-A947-70E740481C1C}">
                  <a14:useLocalDpi xmlns:a14="http://schemas.microsoft.com/office/drawing/2010/main"/>
                </a:ext>
              </a:extLst>
            </a:blip>
            <a:srcRect l="22669" r="15756"/>
            <a:stretch/>
          </p:blipFill>
          <p:spPr>
            <a:xfrm>
              <a:off x="4426541" y="4477981"/>
              <a:ext cx="966356" cy="1569402"/>
            </a:xfrm>
            <a:prstGeom prst="rect">
              <a:avLst/>
            </a:prstGeom>
          </p:spPr>
        </p:pic>
        <p:sp>
          <p:nvSpPr>
            <p:cNvPr id="62" name="TextBox 49">
              <a:extLst>
                <a:ext uri="{FF2B5EF4-FFF2-40B4-BE49-F238E27FC236}">
                  <a16:creationId xmlns:a16="http://schemas.microsoft.com/office/drawing/2014/main" id="{3778DE1F-99E1-844A-BB89-98B95E19B26A}"/>
                </a:ext>
              </a:extLst>
            </p:cNvPr>
            <p:cNvSpPr txBox="1"/>
            <p:nvPr/>
          </p:nvSpPr>
          <p:spPr>
            <a:xfrm>
              <a:off x="4409426" y="5773336"/>
              <a:ext cx="932995" cy="369332"/>
            </a:xfrm>
            <a:prstGeom prst="rect">
              <a:avLst/>
            </a:prstGeom>
            <a:noFill/>
          </p:spPr>
          <p:txBody>
            <a:bodyPr wrap="square" rtlCol="0">
              <a:spAutoFit/>
            </a:bodyPr>
            <a:lstStyle/>
            <a:p>
              <a:r>
                <a:rPr lang="en-US" dirty="0">
                  <a:solidFill>
                    <a:schemeClr val="accent1"/>
                  </a:solidFill>
                </a:rPr>
                <a:t>Step 10</a:t>
              </a:r>
            </a:p>
          </p:txBody>
        </p:sp>
      </p:grpSp>
      <p:grpSp>
        <p:nvGrpSpPr>
          <p:cNvPr id="16" name="Group 15">
            <a:extLst>
              <a:ext uri="{FF2B5EF4-FFF2-40B4-BE49-F238E27FC236}">
                <a16:creationId xmlns:a16="http://schemas.microsoft.com/office/drawing/2014/main" id="{482C4626-2F59-4487-8840-D910D2C3CE11}"/>
              </a:ext>
            </a:extLst>
          </p:cNvPr>
          <p:cNvGrpSpPr/>
          <p:nvPr/>
        </p:nvGrpSpPr>
        <p:grpSpPr>
          <a:xfrm>
            <a:off x="5999283" y="4463309"/>
            <a:ext cx="1058486" cy="1672531"/>
            <a:chOff x="5746781" y="4473469"/>
            <a:chExt cx="1058486" cy="1672531"/>
          </a:xfrm>
        </p:grpSpPr>
        <p:pic>
          <p:nvPicPr>
            <p:cNvPr id="56" name="Picture 37">
              <a:extLst>
                <a:ext uri="{FF2B5EF4-FFF2-40B4-BE49-F238E27FC236}">
                  <a16:creationId xmlns:a16="http://schemas.microsoft.com/office/drawing/2014/main" id="{78732D30-E787-8B4D-A691-8AB35734849E}"/>
                </a:ext>
              </a:extLst>
            </p:cNvPr>
            <p:cNvPicPr>
              <a:picLocks noChangeAspect="1"/>
            </p:cNvPicPr>
            <p:nvPr/>
          </p:nvPicPr>
          <p:blipFill rotWithShape="1">
            <a:blip r:embed="rId9">
              <a:extLst>
                <a:ext uri="{28A0092B-C50C-407E-A947-70E740481C1C}">
                  <a14:useLocalDpi xmlns:a14="http://schemas.microsoft.com/office/drawing/2010/main"/>
                </a:ext>
              </a:extLst>
            </a:blip>
            <a:srcRect l="20276" r="12280"/>
            <a:stretch/>
          </p:blipFill>
          <p:spPr>
            <a:xfrm>
              <a:off x="5746781" y="4473469"/>
              <a:ext cx="1058486" cy="1569402"/>
            </a:xfrm>
            <a:prstGeom prst="rect">
              <a:avLst/>
            </a:prstGeom>
          </p:spPr>
        </p:pic>
        <p:sp>
          <p:nvSpPr>
            <p:cNvPr id="63" name="TextBox 50">
              <a:extLst>
                <a:ext uri="{FF2B5EF4-FFF2-40B4-BE49-F238E27FC236}">
                  <a16:creationId xmlns:a16="http://schemas.microsoft.com/office/drawing/2014/main" id="{06C6E519-9ACC-7244-873F-A1D035D397C3}"/>
                </a:ext>
              </a:extLst>
            </p:cNvPr>
            <p:cNvSpPr txBox="1"/>
            <p:nvPr/>
          </p:nvSpPr>
          <p:spPr>
            <a:xfrm>
              <a:off x="5746781" y="5776668"/>
              <a:ext cx="932995" cy="369332"/>
            </a:xfrm>
            <a:prstGeom prst="rect">
              <a:avLst/>
            </a:prstGeom>
            <a:noFill/>
          </p:spPr>
          <p:txBody>
            <a:bodyPr wrap="square" rtlCol="0">
              <a:spAutoFit/>
            </a:bodyPr>
            <a:lstStyle/>
            <a:p>
              <a:r>
                <a:rPr lang="en-US" dirty="0">
                  <a:solidFill>
                    <a:schemeClr val="accent1"/>
                  </a:solidFill>
                </a:rPr>
                <a:t>Step 15</a:t>
              </a:r>
            </a:p>
          </p:txBody>
        </p:sp>
      </p:grpSp>
      <p:grpSp>
        <p:nvGrpSpPr>
          <p:cNvPr id="14" name="Group 13">
            <a:extLst>
              <a:ext uri="{FF2B5EF4-FFF2-40B4-BE49-F238E27FC236}">
                <a16:creationId xmlns:a16="http://schemas.microsoft.com/office/drawing/2014/main" id="{FAB0D5EC-0D64-4AD9-B5B7-9A5EEC3EFC91}"/>
              </a:ext>
            </a:extLst>
          </p:cNvPr>
          <p:cNvGrpSpPr/>
          <p:nvPr/>
        </p:nvGrpSpPr>
        <p:grpSpPr>
          <a:xfrm>
            <a:off x="7108244" y="4443306"/>
            <a:ext cx="1017286" cy="1679359"/>
            <a:chOff x="7172474" y="4463309"/>
            <a:chExt cx="1017286" cy="1679359"/>
          </a:xfrm>
        </p:grpSpPr>
        <p:pic>
          <p:nvPicPr>
            <p:cNvPr id="43" name="Picture 33">
              <a:extLst>
                <a:ext uri="{FF2B5EF4-FFF2-40B4-BE49-F238E27FC236}">
                  <a16:creationId xmlns:a16="http://schemas.microsoft.com/office/drawing/2014/main" id="{02A4ECC1-8E6B-144A-B879-061D71791AB6}"/>
                </a:ext>
              </a:extLst>
            </p:cNvPr>
            <p:cNvPicPr>
              <a:picLocks noChangeAspect="1"/>
            </p:cNvPicPr>
            <p:nvPr/>
          </p:nvPicPr>
          <p:blipFill rotWithShape="1">
            <a:blip r:embed="rId10">
              <a:extLst>
                <a:ext uri="{28A0092B-C50C-407E-A947-70E740481C1C}">
                  <a14:useLocalDpi xmlns:a14="http://schemas.microsoft.com/office/drawing/2010/main"/>
                </a:ext>
              </a:extLst>
            </a:blip>
            <a:srcRect l="22170" r="13010"/>
            <a:stretch/>
          </p:blipFill>
          <p:spPr>
            <a:xfrm>
              <a:off x="7172474" y="4463309"/>
              <a:ext cx="1017286" cy="1569402"/>
            </a:xfrm>
            <a:prstGeom prst="rect">
              <a:avLst/>
            </a:prstGeom>
          </p:spPr>
        </p:pic>
        <p:sp>
          <p:nvSpPr>
            <p:cNvPr id="64" name="TextBox 51">
              <a:extLst>
                <a:ext uri="{FF2B5EF4-FFF2-40B4-BE49-F238E27FC236}">
                  <a16:creationId xmlns:a16="http://schemas.microsoft.com/office/drawing/2014/main" id="{41C580B2-CBD7-2E4E-A79B-0656280EF317}"/>
                </a:ext>
              </a:extLst>
            </p:cNvPr>
            <p:cNvSpPr txBox="1"/>
            <p:nvPr/>
          </p:nvSpPr>
          <p:spPr>
            <a:xfrm>
              <a:off x="7172474" y="5773336"/>
              <a:ext cx="932995" cy="369332"/>
            </a:xfrm>
            <a:prstGeom prst="rect">
              <a:avLst/>
            </a:prstGeom>
            <a:noFill/>
          </p:spPr>
          <p:txBody>
            <a:bodyPr wrap="square" rtlCol="0">
              <a:spAutoFit/>
            </a:bodyPr>
            <a:lstStyle/>
            <a:p>
              <a:r>
                <a:rPr lang="en-US" dirty="0">
                  <a:solidFill>
                    <a:schemeClr val="accent1"/>
                  </a:solidFill>
                </a:rPr>
                <a:t>Step 20</a:t>
              </a:r>
            </a:p>
          </p:txBody>
        </p:sp>
      </p:grpSp>
      <p:grpSp>
        <p:nvGrpSpPr>
          <p:cNvPr id="11" name="Group 10">
            <a:extLst>
              <a:ext uri="{FF2B5EF4-FFF2-40B4-BE49-F238E27FC236}">
                <a16:creationId xmlns:a16="http://schemas.microsoft.com/office/drawing/2014/main" id="{F1A9093C-B224-4033-8B01-1B75B2BF9C9C}"/>
              </a:ext>
            </a:extLst>
          </p:cNvPr>
          <p:cNvGrpSpPr/>
          <p:nvPr/>
        </p:nvGrpSpPr>
        <p:grpSpPr>
          <a:xfrm>
            <a:off x="7804776" y="5416283"/>
            <a:ext cx="1276184" cy="707886"/>
            <a:chOff x="7804776" y="5416283"/>
            <a:chExt cx="1276184" cy="707886"/>
          </a:xfrm>
        </p:grpSpPr>
        <p:sp>
          <p:nvSpPr>
            <p:cNvPr id="71" name="テキスト ボックス 210">
              <a:extLst>
                <a:ext uri="{FF2B5EF4-FFF2-40B4-BE49-F238E27FC236}">
                  <a16:creationId xmlns:a16="http://schemas.microsoft.com/office/drawing/2014/main" id="{1A3F5987-8F27-684D-91DC-0E9E08B2682C}"/>
                </a:ext>
              </a:extLst>
            </p:cNvPr>
            <p:cNvSpPr txBox="1"/>
            <p:nvPr/>
          </p:nvSpPr>
          <p:spPr>
            <a:xfrm>
              <a:off x="8010423" y="5416283"/>
              <a:ext cx="1070537" cy="707886"/>
            </a:xfrm>
            <a:prstGeom prst="rect">
              <a:avLst/>
            </a:prstGeom>
            <a:solidFill>
              <a:schemeClr val="accent4"/>
            </a:solidFill>
          </p:spPr>
          <p:txBody>
            <a:bodyPr wrap="square" rtlCol="0">
              <a:spAutoFit/>
            </a:bodyPr>
            <a:lstStyle/>
            <a:p>
              <a:r>
                <a:rPr kumimoji="1" lang="en-US" altLang="ja-JP" sz="2000" b="1" dirty="0">
                  <a:solidFill>
                    <a:schemeClr val="accent1"/>
                  </a:solidFill>
                </a:rPr>
                <a:t>Uniform</a:t>
              </a:r>
            </a:p>
            <a:p>
              <a:r>
                <a:rPr kumimoji="1" lang="en-US" altLang="ja-JP" sz="2000" b="1" dirty="0">
                  <a:solidFill>
                    <a:schemeClr val="accent1"/>
                  </a:solidFill>
                </a:rPr>
                <a:t>Expanse</a:t>
              </a:r>
              <a:endParaRPr kumimoji="1" lang="ja-JP" altLang="en-US" sz="2000" b="1" dirty="0">
                <a:solidFill>
                  <a:schemeClr val="accent1"/>
                </a:solidFill>
              </a:endParaRPr>
            </a:p>
          </p:txBody>
        </p:sp>
        <p:cxnSp>
          <p:nvCxnSpPr>
            <p:cNvPr id="72" name="Straight Arrow Connector 56">
              <a:extLst>
                <a:ext uri="{FF2B5EF4-FFF2-40B4-BE49-F238E27FC236}">
                  <a16:creationId xmlns:a16="http://schemas.microsoft.com/office/drawing/2014/main" id="{88C28D53-9183-684B-9026-4989C0F83C59}"/>
                </a:ext>
              </a:extLst>
            </p:cNvPr>
            <p:cNvCxnSpPr>
              <a:cxnSpLocks/>
            </p:cNvCxnSpPr>
            <p:nvPr/>
          </p:nvCxnSpPr>
          <p:spPr>
            <a:xfrm flipH="1" flipV="1">
              <a:off x="7804776" y="5418957"/>
              <a:ext cx="214177" cy="16172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 name="Group 77">
            <a:extLst>
              <a:ext uri="{FF2B5EF4-FFF2-40B4-BE49-F238E27FC236}">
                <a16:creationId xmlns:a16="http://schemas.microsoft.com/office/drawing/2014/main" id="{98781668-B37B-4316-9F5F-E5414D321671}"/>
              </a:ext>
            </a:extLst>
          </p:cNvPr>
          <p:cNvGrpSpPr/>
          <p:nvPr/>
        </p:nvGrpSpPr>
        <p:grpSpPr>
          <a:xfrm>
            <a:off x="4073453" y="2016055"/>
            <a:ext cx="4930053" cy="616736"/>
            <a:chOff x="4640923" y="970797"/>
            <a:chExt cx="4930053" cy="616736"/>
          </a:xfrm>
        </p:grpSpPr>
        <p:pic>
          <p:nvPicPr>
            <p:cNvPr id="81" name="Picture 80">
              <a:extLst>
                <a:ext uri="{FF2B5EF4-FFF2-40B4-BE49-F238E27FC236}">
                  <a16:creationId xmlns:a16="http://schemas.microsoft.com/office/drawing/2014/main" id="{BEE2317A-5070-4633-BD84-EFE8AF2ED92D}"/>
                </a:ext>
              </a:extLst>
            </p:cNvPr>
            <p:cNvPicPr>
              <a:picLocks noChangeAspect="1"/>
            </p:cNvPicPr>
            <p:nvPr/>
          </p:nvPicPr>
          <p:blipFill>
            <a:blip r:embed="rId11"/>
            <a:stretch>
              <a:fillRect/>
            </a:stretch>
          </p:blipFill>
          <p:spPr>
            <a:xfrm flipV="1">
              <a:off x="5385677" y="1299331"/>
              <a:ext cx="3282073" cy="215534"/>
            </a:xfrm>
            <a:prstGeom prst="rect">
              <a:avLst/>
            </a:prstGeom>
          </p:spPr>
        </p:pic>
        <p:sp>
          <p:nvSpPr>
            <p:cNvPr id="82" name="TextBox 81">
              <a:extLst>
                <a:ext uri="{FF2B5EF4-FFF2-40B4-BE49-F238E27FC236}">
                  <a16:creationId xmlns:a16="http://schemas.microsoft.com/office/drawing/2014/main" id="{82D0D9F2-83EE-465E-8DE0-900AE08092F7}"/>
                </a:ext>
              </a:extLst>
            </p:cNvPr>
            <p:cNvSpPr txBox="1"/>
            <p:nvPr/>
          </p:nvSpPr>
          <p:spPr>
            <a:xfrm>
              <a:off x="7347665" y="974094"/>
              <a:ext cx="2073190" cy="369332"/>
            </a:xfrm>
            <a:prstGeom prst="rect">
              <a:avLst/>
            </a:prstGeom>
            <a:noFill/>
          </p:spPr>
          <p:txBody>
            <a:bodyPr wrap="square" rtlCol="0">
              <a:spAutoFit/>
            </a:bodyPr>
            <a:lstStyle/>
            <a:p>
              <a:r>
                <a:rPr lang="en-US" b="1" dirty="0">
                  <a:solidFill>
                    <a:srgbClr val="E51816"/>
                  </a:solidFill>
                </a:rPr>
                <a:t>Compression</a:t>
              </a:r>
            </a:p>
          </p:txBody>
        </p:sp>
        <p:sp>
          <p:nvSpPr>
            <p:cNvPr id="83" name="TextBox 82">
              <a:extLst>
                <a:ext uri="{FF2B5EF4-FFF2-40B4-BE49-F238E27FC236}">
                  <a16:creationId xmlns:a16="http://schemas.microsoft.com/office/drawing/2014/main" id="{7CE5301B-FC5F-4741-B03F-D62D5C3C20B5}"/>
                </a:ext>
              </a:extLst>
            </p:cNvPr>
            <p:cNvSpPr txBox="1"/>
            <p:nvPr/>
          </p:nvSpPr>
          <p:spPr>
            <a:xfrm>
              <a:off x="5327051" y="970797"/>
              <a:ext cx="1025526" cy="369332"/>
            </a:xfrm>
            <a:prstGeom prst="rect">
              <a:avLst/>
            </a:prstGeom>
            <a:noFill/>
          </p:spPr>
          <p:txBody>
            <a:bodyPr wrap="square" rtlCol="0">
              <a:spAutoFit/>
            </a:bodyPr>
            <a:lstStyle/>
            <a:p>
              <a:r>
                <a:rPr lang="en-US" b="1" dirty="0">
                  <a:solidFill>
                    <a:srgbClr val="0100DC"/>
                  </a:solidFill>
                </a:rPr>
                <a:t>Tension</a:t>
              </a:r>
            </a:p>
          </p:txBody>
        </p:sp>
        <p:sp>
          <p:nvSpPr>
            <p:cNvPr id="84" name="TextBox 83">
              <a:extLst>
                <a:ext uri="{FF2B5EF4-FFF2-40B4-BE49-F238E27FC236}">
                  <a16:creationId xmlns:a16="http://schemas.microsoft.com/office/drawing/2014/main" id="{04CB60CC-2C5D-4A9F-9359-0D5E8B798341}"/>
                </a:ext>
              </a:extLst>
            </p:cNvPr>
            <p:cNvSpPr txBox="1"/>
            <p:nvPr/>
          </p:nvSpPr>
          <p:spPr>
            <a:xfrm>
              <a:off x="8667750" y="1211036"/>
              <a:ext cx="903226" cy="369332"/>
            </a:xfrm>
            <a:prstGeom prst="rect">
              <a:avLst/>
            </a:prstGeom>
            <a:noFill/>
          </p:spPr>
          <p:txBody>
            <a:bodyPr wrap="square" rtlCol="0">
              <a:spAutoFit/>
            </a:bodyPr>
            <a:lstStyle/>
            <a:p>
              <a:r>
                <a:rPr lang="en-US" b="1" dirty="0">
                  <a:solidFill>
                    <a:srgbClr val="E51816"/>
                  </a:solidFill>
                </a:rPr>
                <a:t>10MPa</a:t>
              </a:r>
            </a:p>
          </p:txBody>
        </p:sp>
        <p:sp>
          <p:nvSpPr>
            <p:cNvPr id="85" name="TextBox 84">
              <a:extLst>
                <a:ext uri="{FF2B5EF4-FFF2-40B4-BE49-F238E27FC236}">
                  <a16:creationId xmlns:a16="http://schemas.microsoft.com/office/drawing/2014/main" id="{E382697C-8DF6-4D3A-BF5C-C879324E644C}"/>
                </a:ext>
              </a:extLst>
            </p:cNvPr>
            <p:cNvSpPr txBox="1"/>
            <p:nvPr/>
          </p:nvSpPr>
          <p:spPr>
            <a:xfrm>
              <a:off x="4640923" y="1218201"/>
              <a:ext cx="1025526" cy="369332"/>
            </a:xfrm>
            <a:prstGeom prst="rect">
              <a:avLst/>
            </a:prstGeom>
            <a:noFill/>
          </p:spPr>
          <p:txBody>
            <a:bodyPr wrap="square" rtlCol="0">
              <a:spAutoFit/>
            </a:bodyPr>
            <a:lstStyle/>
            <a:p>
              <a:r>
                <a:rPr lang="en-US" b="1" dirty="0">
                  <a:solidFill>
                    <a:srgbClr val="0100DC"/>
                  </a:solidFill>
                </a:rPr>
                <a:t>3MPa</a:t>
              </a:r>
            </a:p>
          </p:txBody>
        </p:sp>
      </p:grpSp>
      <p:sp>
        <p:nvSpPr>
          <p:cNvPr id="86" name="正方形/長方形 4">
            <a:extLst>
              <a:ext uri="{FF2B5EF4-FFF2-40B4-BE49-F238E27FC236}">
                <a16:creationId xmlns:a16="http://schemas.microsoft.com/office/drawing/2014/main" id="{8BAC030C-2FFB-42FC-B223-5269963C6143}"/>
              </a:ext>
            </a:extLst>
          </p:cNvPr>
          <p:cNvSpPr/>
          <p:nvPr/>
        </p:nvSpPr>
        <p:spPr>
          <a:xfrm>
            <a:off x="442278" y="3018441"/>
            <a:ext cx="798259" cy="77431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円/楕円 14">
            <a:extLst>
              <a:ext uri="{FF2B5EF4-FFF2-40B4-BE49-F238E27FC236}">
                <a16:creationId xmlns:a16="http://schemas.microsoft.com/office/drawing/2014/main" id="{5F0E2254-435B-4992-8156-2EDBCC0343C3}"/>
              </a:ext>
            </a:extLst>
          </p:cNvPr>
          <p:cNvSpPr/>
          <p:nvPr/>
        </p:nvSpPr>
        <p:spPr>
          <a:xfrm>
            <a:off x="483688" y="3229447"/>
            <a:ext cx="1441154" cy="1431395"/>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88" name="円/楕円 37">
            <a:extLst>
              <a:ext uri="{FF2B5EF4-FFF2-40B4-BE49-F238E27FC236}">
                <a16:creationId xmlns:a16="http://schemas.microsoft.com/office/drawing/2014/main" id="{B104CF4D-DA74-4FFD-B54A-EAC58574FB14}"/>
              </a:ext>
            </a:extLst>
          </p:cNvPr>
          <p:cNvSpPr/>
          <p:nvPr/>
        </p:nvSpPr>
        <p:spPr>
          <a:xfrm>
            <a:off x="478734" y="3227059"/>
            <a:ext cx="1441154" cy="1412592"/>
          </a:xfrm>
          <a:prstGeom prst="ellipse">
            <a:avLst/>
          </a:prstGeom>
          <a:solidFill>
            <a:srgbClr val="FF000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dirty="0"/>
          </a:p>
        </p:txBody>
      </p:sp>
      <p:sp>
        <p:nvSpPr>
          <p:cNvPr id="89" name="正方形/長方形 32">
            <a:extLst>
              <a:ext uri="{FF2B5EF4-FFF2-40B4-BE49-F238E27FC236}">
                <a16:creationId xmlns:a16="http://schemas.microsoft.com/office/drawing/2014/main" id="{C8B7315F-9DC7-4D03-9A25-CFB6C9EB324C}"/>
              </a:ext>
            </a:extLst>
          </p:cNvPr>
          <p:cNvSpPr/>
          <p:nvPr/>
        </p:nvSpPr>
        <p:spPr>
          <a:xfrm>
            <a:off x="176674" y="3791131"/>
            <a:ext cx="2085854" cy="10239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34">
            <a:extLst>
              <a:ext uri="{FF2B5EF4-FFF2-40B4-BE49-F238E27FC236}">
                <a16:creationId xmlns:a16="http://schemas.microsoft.com/office/drawing/2014/main" id="{E6268475-A1E3-48B2-B34F-C3572FF1D9D6}"/>
              </a:ext>
            </a:extLst>
          </p:cNvPr>
          <p:cNvSpPr/>
          <p:nvPr/>
        </p:nvSpPr>
        <p:spPr>
          <a:xfrm>
            <a:off x="1246951" y="2997066"/>
            <a:ext cx="1013441" cy="15589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矩形 15">
            <a:extLst>
              <a:ext uri="{FF2B5EF4-FFF2-40B4-BE49-F238E27FC236}">
                <a16:creationId xmlns:a16="http://schemas.microsoft.com/office/drawing/2014/main" id="{8670442F-BB12-476A-AF02-44378FEA30D3}"/>
              </a:ext>
            </a:extLst>
          </p:cNvPr>
          <p:cNvSpPr/>
          <p:nvPr/>
        </p:nvSpPr>
        <p:spPr>
          <a:xfrm>
            <a:off x="704493" y="3407557"/>
            <a:ext cx="1133452" cy="369332"/>
          </a:xfrm>
          <a:prstGeom prst="rect">
            <a:avLst/>
          </a:prstGeom>
        </p:spPr>
        <p:txBody>
          <a:bodyPr wrap="square">
            <a:spAutoFit/>
          </a:bodyPr>
          <a:lstStyle/>
          <a:p>
            <a:r>
              <a:rPr lang="en-US" altLang="zh-CN" dirty="0" err="1">
                <a:solidFill>
                  <a:schemeClr val="bg1"/>
                </a:solidFill>
              </a:rPr>
              <a:t>Agg</a:t>
            </a:r>
            <a:r>
              <a:rPr lang="en-US" altLang="zh-CN" dirty="0">
                <a:solidFill>
                  <a:schemeClr val="bg1"/>
                </a:solidFill>
              </a:rPr>
              <a:t>.</a:t>
            </a:r>
            <a:endParaRPr lang="zh-CN" altLang="en-US" dirty="0">
              <a:solidFill>
                <a:schemeClr val="bg1"/>
              </a:solidFill>
            </a:endParaRPr>
          </a:p>
        </p:txBody>
      </p:sp>
      <p:sp>
        <p:nvSpPr>
          <p:cNvPr id="92" name="矩形 39">
            <a:extLst>
              <a:ext uri="{FF2B5EF4-FFF2-40B4-BE49-F238E27FC236}">
                <a16:creationId xmlns:a16="http://schemas.microsoft.com/office/drawing/2014/main" id="{5D40D4A9-7CEC-4330-8901-0DF79FAE4117}"/>
              </a:ext>
            </a:extLst>
          </p:cNvPr>
          <p:cNvSpPr/>
          <p:nvPr/>
        </p:nvSpPr>
        <p:spPr>
          <a:xfrm>
            <a:off x="386639" y="2940243"/>
            <a:ext cx="686022" cy="369332"/>
          </a:xfrm>
          <a:prstGeom prst="rect">
            <a:avLst/>
          </a:prstGeom>
        </p:spPr>
        <p:txBody>
          <a:bodyPr wrap="squar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grpSp>
        <p:nvGrpSpPr>
          <p:cNvPr id="93" name="Group 92">
            <a:extLst>
              <a:ext uri="{FF2B5EF4-FFF2-40B4-BE49-F238E27FC236}">
                <a16:creationId xmlns:a16="http://schemas.microsoft.com/office/drawing/2014/main" id="{19BAF115-01AF-400B-968E-5C462D4F0E14}"/>
              </a:ext>
            </a:extLst>
          </p:cNvPr>
          <p:cNvGrpSpPr/>
          <p:nvPr/>
        </p:nvGrpSpPr>
        <p:grpSpPr>
          <a:xfrm>
            <a:off x="518527" y="3231658"/>
            <a:ext cx="633398" cy="515545"/>
            <a:chOff x="-2433015" y="1945087"/>
            <a:chExt cx="1358181" cy="1157774"/>
          </a:xfrm>
        </p:grpSpPr>
        <p:cxnSp>
          <p:nvCxnSpPr>
            <p:cNvPr id="94" name="Straight Arrow Connector 93">
              <a:extLst>
                <a:ext uri="{FF2B5EF4-FFF2-40B4-BE49-F238E27FC236}">
                  <a16:creationId xmlns:a16="http://schemas.microsoft.com/office/drawing/2014/main" id="{0DA7FE25-A5A3-4971-A83D-8CE86F229106}"/>
                </a:ext>
              </a:extLst>
            </p:cNvPr>
            <p:cNvCxnSpPr>
              <a:cxnSpLocks/>
            </p:cNvCxnSpPr>
            <p:nvPr/>
          </p:nvCxnSpPr>
          <p:spPr>
            <a:xfrm flipH="1" flipV="1">
              <a:off x="-1782848" y="2153144"/>
              <a:ext cx="131166" cy="218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F7AFD70-46DE-4FD4-9CDC-2681571658B6}"/>
                </a:ext>
              </a:extLst>
            </p:cNvPr>
            <p:cNvCxnSpPr>
              <a:cxnSpLocks/>
            </p:cNvCxnSpPr>
            <p:nvPr/>
          </p:nvCxnSpPr>
          <p:spPr>
            <a:xfrm flipH="1" flipV="1">
              <a:off x="-1555928" y="2041915"/>
              <a:ext cx="92247" cy="2402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E260039B-CCAB-4769-86C4-9F076E08938F}"/>
                </a:ext>
              </a:extLst>
            </p:cNvPr>
            <p:cNvCxnSpPr>
              <a:cxnSpLocks/>
            </p:cNvCxnSpPr>
            <p:nvPr/>
          </p:nvCxnSpPr>
          <p:spPr>
            <a:xfrm flipH="1" flipV="1">
              <a:off x="-1322194" y="1964724"/>
              <a:ext cx="55483" cy="2727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152BE40-C943-4C40-9530-A9825D51D236}"/>
                </a:ext>
              </a:extLst>
            </p:cNvPr>
            <p:cNvCxnSpPr>
              <a:cxnSpLocks/>
            </p:cNvCxnSpPr>
            <p:nvPr/>
          </p:nvCxnSpPr>
          <p:spPr>
            <a:xfrm flipH="1" flipV="1">
              <a:off x="-1985282" y="2302784"/>
              <a:ext cx="172850" cy="180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A7D8A2C8-01FA-431C-9D26-FA113C5D40E6}"/>
                </a:ext>
              </a:extLst>
            </p:cNvPr>
            <p:cNvCxnSpPr>
              <a:cxnSpLocks/>
            </p:cNvCxnSpPr>
            <p:nvPr/>
          </p:nvCxnSpPr>
          <p:spPr>
            <a:xfrm flipH="1" flipV="1">
              <a:off x="-2162335" y="2483077"/>
              <a:ext cx="187767" cy="150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2D270D72-097A-4457-9834-91A89667A0EB}"/>
                </a:ext>
              </a:extLst>
            </p:cNvPr>
            <p:cNvCxnSpPr>
              <a:cxnSpLocks/>
            </p:cNvCxnSpPr>
            <p:nvPr/>
          </p:nvCxnSpPr>
          <p:spPr>
            <a:xfrm flipH="1" flipV="1">
              <a:off x="-2285403" y="2671762"/>
              <a:ext cx="201032" cy="1059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5927B57F-F964-4A63-9D67-FBEDF176EAB0}"/>
                </a:ext>
              </a:extLst>
            </p:cNvPr>
            <p:cNvCxnSpPr>
              <a:cxnSpLocks/>
            </p:cNvCxnSpPr>
            <p:nvPr/>
          </p:nvCxnSpPr>
          <p:spPr>
            <a:xfrm flipH="1" flipV="1">
              <a:off x="-1074835" y="1945087"/>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2EBD8162-47F8-4B0B-A764-5E51B24ECD54}"/>
                </a:ext>
              </a:extLst>
            </p:cNvPr>
            <p:cNvCxnSpPr>
              <a:cxnSpLocks/>
            </p:cNvCxnSpPr>
            <p:nvPr/>
          </p:nvCxnSpPr>
          <p:spPr>
            <a:xfrm flipH="1" flipV="1">
              <a:off x="-2433015" y="3102861"/>
              <a:ext cx="25667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5CB29C8-929D-4390-A3A1-0B5F26701288}"/>
                </a:ext>
              </a:extLst>
            </p:cNvPr>
            <p:cNvCxnSpPr>
              <a:cxnSpLocks/>
            </p:cNvCxnSpPr>
            <p:nvPr/>
          </p:nvCxnSpPr>
          <p:spPr>
            <a:xfrm flipH="1" flipV="1">
              <a:off x="-2370499" y="2873878"/>
              <a:ext cx="221641" cy="67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04" name="Picture 2">
            <a:extLst>
              <a:ext uri="{FF2B5EF4-FFF2-40B4-BE49-F238E27FC236}">
                <a16:creationId xmlns:a16="http://schemas.microsoft.com/office/drawing/2014/main" id="{71132982-4803-48DE-9B37-0FE5144DDA8C}"/>
              </a:ext>
            </a:extLst>
          </p:cNvPr>
          <p:cNvPicPr>
            <a:picLocks noChangeAspect="1" noChangeArrowheads="1"/>
          </p:cNvPicPr>
          <p:nvPr/>
        </p:nvPicPr>
        <p:blipFill rotWithShape="1">
          <a:blip r:embed="rId12">
            <a:extLst>
              <a:ext uri="{28A0092B-C50C-407E-A947-70E740481C1C}">
                <a14:useLocalDpi xmlns:a14="http://schemas.microsoft.com/office/drawing/2010/main"/>
              </a:ext>
            </a:extLst>
          </a:blip>
          <a:srcRect/>
          <a:stretch/>
        </p:blipFill>
        <p:spPr bwMode="auto">
          <a:xfrm>
            <a:off x="440766" y="4924286"/>
            <a:ext cx="798259" cy="7719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5" name="Group 104">
            <a:extLst>
              <a:ext uri="{FF2B5EF4-FFF2-40B4-BE49-F238E27FC236}">
                <a16:creationId xmlns:a16="http://schemas.microsoft.com/office/drawing/2014/main" id="{35EBAD74-5195-42D0-9A20-6A8FCB8FE65E}"/>
              </a:ext>
            </a:extLst>
          </p:cNvPr>
          <p:cNvGrpSpPr/>
          <p:nvPr/>
        </p:nvGrpSpPr>
        <p:grpSpPr>
          <a:xfrm>
            <a:off x="646604" y="4978611"/>
            <a:ext cx="379375" cy="113543"/>
            <a:chOff x="1817377" y="4350701"/>
            <a:chExt cx="785743" cy="264033"/>
          </a:xfrm>
        </p:grpSpPr>
        <p:cxnSp>
          <p:nvCxnSpPr>
            <p:cNvPr id="106" name="Straight Arrow Connector 105">
              <a:extLst>
                <a:ext uri="{FF2B5EF4-FFF2-40B4-BE49-F238E27FC236}">
                  <a16:creationId xmlns:a16="http://schemas.microsoft.com/office/drawing/2014/main" id="{C3AE8924-4D9A-418C-AD40-C97F1139D7AC}"/>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96549FB4-2FCC-4AE4-9386-93B9489C5BF4}"/>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E25BA7D-B6B7-4E44-9C59-18018ADA15E0}"/>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83AD34DB-8C2E-417B-A25C-28AE45B2B0CA}"/>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E32EFA04-64E3-4CB1-9310-12EC854DFC6A}"/>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D5C95208-884D-4768-8A9D-6B296CAB2827}"/>
              </a:ext>
            </a:extLst>
          </p:cNvPr>
          <p:cNvGrpSpPr/>
          <p:nvPr/>
        </p:nvGrpSpPr>
        <p:grpSpPr>
          <a:xfrm rot="10800000">
            <a:off x="645217" y="5555413"/>
            <a:ext cx="379375" cy="113543"/>
            <a:chOff x="1817377" y="4350701"/>
            <a:chExt cx="785743" cy="264033"/>
          </a:xfrm>
        </p:grpSpPr>
        <p:cxnSp>
          <p:nvCxnSpPr>
            <p:cNvPr id="112" name="Straight Arrow Connector 111">
              <a:extLst>
                <a:ext uri="{FF2B5EF4-FFF2-40B4-BE49-F238E27FC236}">
                  <a16:creationId xmlns:a16="http://schemas.microsoft.com/office/drawing/2014/main" id="{55E0AE95-CAA1-4016-8B29-CECB53EBF838}"/>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D10C50D8-8D3C-4FBA-AEBE-7FDE2D94C1A3}"/>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EB66C790-57D6-4195-A179-5E7213FC9D36}"/>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DF10B50F-6EBF-4875-BEAE-8EE3668AEA7A}"/>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CA48F890-8B67-40CD-BEAD-1AF460BDD43C}"/>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7" name="Group 116">
            <a:extLst>
              <a:ext uri="{FF2B5EF4-FFF2-40B4-BE49-F238E27FC236}">
                <a16:creationId xmlns:a16="http://schemas.microsoft.com/office/drawing/2014/main" id="{9A8E37CF-69F1-4D77-A6BC-EDCD76DE7F5E}"/>
              </a:ext>
            </a:extLst>
          </p:cNvPr>
          <p:cNvGrpSpPr/>
          <p:nvPr/>
        </p:nvGrpSpPr>
        <p:grpSpPr>
          <a:xfrm rot="16200000">
            <a:off x="353775" y="5274412"/>
            <a:ext cx="365677" cy="117797"/>
            <a:chOff x="1817377" y="4350701"/>
            <a:chExt cx="785743" cy="264033"/>
          </a:xfrm>
        </p:grpSpPr>
        <p:cxnSp>
          <p:nvCxnSpPr>
            <p:cNvPr id="118" name="Straight Arrow Connector 117">
              <a:extLst>
                <a:ext uri="{FF2B5EF4-FFF2-40B4-BE49-F238E27FC236}">
                  <a16:creationId xmlns:a16="http://schemas.microsoft.com/office/drawing/2014/main" id="{A20AA844-64EB-4279-9C7E-0FB777F42714}"/>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7518A2EE-ECBD-4DBF-831B-FCFDACB5A84B}"/>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057DA25B-07C2-44D7-9AF4-81D2BFAABDBA}"/>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B07DDAF0-04A7-4773-A16A-3B9F9327894F}"/>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F181A9A5-3DE9-413D-B714-7C0B4B69AB8E}"/>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34FEFE74-EB2A-41F6-AFFA-0733A573B8FE}"/>
              </a:ext>
            </a:extLst>
          </p:cNvPr>
          <p:cNvGrpSpPr/>
          <p:nvPr/>
        </p:nvGrpSpPr>
        <p:grpSpPr>
          <a:xfrm rot="5400000">
            <a:off x="962381" y="5271711"/>
            <a:ext cx="365677" cy="117797"/>
            <a:chOff x="1817377" y="4350701"/>
            <a:chExt cx="785743" cy="264033"/>
          </a:xfrm>
        </p:grpSpPr>
        <p:cxnSp>
          <p:nvCxnSpPr>
            <p:cNvPr id="124" name="Straight Arrow Connector 123">
              <a:extLst>
                <a:ext uri="{FF2B5EF4-FFF2-40B4-BE49-F238E27FC236}">
                  <a16:creationId xmlns:a16="http://schemas.microsoft.com/office/drawing/2014/main" id="{3C8379AA-0BF9-484B-B2B0-D49809EB1E74}"/>
                </a:ext>
              </a:extLst>
            </p:cNvPr>
            <p:cNvCxnSpPr>
              <a:cxnSpLocks/>
            </p:cNvCxnSpPr>
            <p:nvPr/>
          </p:nvCxnSpPr>
          <p:spPr>
            <a:xfrm flipH="1" flipV="1">
              <a:off x="1817377" y="435645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57665D89-C2EE-4146-8E77-01913419E26D}"/>
                </a:ext>
              </a:extLst>
            </p:cNvPr>
            <p:cNvCxnSpPr>
              <a:cxnSpLocks/>
            </p:cNvCxnSpPr>
            <p:nvPr/>
          </p:nvCxnSpPr>
          <p:spPr>
            <a:xfrm flipH="1" flipV="1">
              <a:off x="2013536" y="4353946"/>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C1E7DE6D-88DC-40F3-8C8B-2092CABA7EAA}"/>
                </a:ext>
              </a:extLst>
            </p:cNvPr>
            <p:cNvCxnSpPr>
              <a:cxnSpLocks/>
            </p:cNvCxnSpPr>
            <p:nvPr/>
          </p:nvCxnSpPr>
          <p:spPr>
            <a:xfrm flipH="1" flipV="1">
              <a:off x="2215084" y="4350701"/>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3DE0003-1140-4213-AA3F-1360F84AC595}"/>
                </a:ext>
              </a:extLst>
            </p:cNvPr>
            <p:cNvCxnSpPr>
              <a:cxnSpLocks/>
            </p:cNvCxnSpPr>
            <p:nvPr/>
          </p:nvCxnSpPr>
          <p:spPr>
            <a:xfrm flipH="1" flipV="1">
              <a:off x="2406960" y="4353760"/>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EA6FF722-41BD-445E-AAC5-8DD25D3E4BB5}"/>
                </a:ext>
              </a:extLst>
            </p:cNvPr>
            <p:cNvCxnSpPr>
              <a:cxnSpLocks/>
            </p:cNvCxnSpPr>
            <p:nvPr/>
          </p:nvCxnSpPr>
          <p:spPr>
            <a:xfrm flipH="1" flipV="1">
              <a:off x="2603119" y="4351248"/>
              <a:ext cx="1" cy="2582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29" name="正方形/長方形 4">
            <a:extLst>
              <a:ext uri="{FF2B5EF4-FFF2-40B4-BE49-F238E27FC236}">
                <a16:creationId xmlns:a16="http://schemas.microsoft.com/office/drawing/2014/main" id="{4DC36256-DE4D-4330-9785-ABB07F01F28A}"/>
              </a:ext>
            </a:extLst>
          </p:cNvPr>
          <p:cNvSpPr/>
          <p:nvPr/>
        </p:nvSpPr>
        <p:spPr>
          <a:xfrm>
            <a:off x="442277" y="3018441"/>
            <a:ext cx="798259" cy="77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0" name="Rectangle 129">
            <a:extLst>
              <a:ext uri="{FF2B5EF4-FFF2-40B4-BE49-F238E27FC236}">
                <a16:creationId xmlns:a16="http://schemas.microsoft.com/office/drawing/2014/main" id="{454A79FA-922A-4F15-9663-8F3C4C534AA8}"/>
              </a:ext>
            </a:extLst>
          </p:cNvPr>
          <p:cNvSpPr/>
          <p:nvPr/>
        </p:nvSpPr>
        <p:spPr>
          <a:xfrm>
            <a:off x="591875" y="5102640"/>
            <a:ext cx="499806" cy="444420"/>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矩形 41">
            <a:extLst>
              <a:ext uri="{FF2B5EF4-FFF2-40B4-BE49-F238E27FC236}">
                <a16:creationId xmlns:a16="http://schemas.microsoft.com/office/drawing/2014/main" id="{E8D3F913-FEAD-4339-ABFF-3727695B9ED1}"/>
              </a:ext>
            </a:extLst>
          </p:cNvPr>
          <p:cNvSpPr/>
          <p:nvPr/>
        </p:nvSpPr>
        <p:spPr>
          <a:xfrm>
            <a:off x="502116" y="5143757"/>
            <a:ext cx="686022" cy="369332"/>
          </a:xfrm>
          <a:prstGeom prst="rect">
            <a:avLst/>
          </a:prstGeom>
        </p:spPr>
        <p:txBody>
          <a:bodyPr wrap="square">
            <a:spAutoFit/>
          </a:bodyPr>
          <a:lstStyle/>
          <a:p>
            <a:r>
              <a:rPr lang="en-US" altLang="zh-CN" dirty="0">
                <a:solidFill>
                  <a:schemeClr val="bg2">
                    <a:lumMod val="10000"/>
                  </a:schemeClr>
                </a:solidFill>
              </a:rPr>
              <a:t>Paste</a:t>
            </a:r>
            <a:endParaRPr lang="zh-CN" altLang="en-US" dirty="0">
              <a:solidFill>
                <a:schemeClr val="bg2">
                  <a:lumMod val="10000"/>
                </a:schemeClr>
              </a:solidFill>
            </a:endParaRPr>
          </a:p>
        </p:txBody>
      </p:sp>
      <p:sp>
        <p:nvSpPr>
          <p:cNvPr id="132" name="正方形/長方形 4">
            <a:extLst>
              <a:ext uri="{FF2B5EF4-FFF2-40B4-BE49-F238E27FC236}">
                <a16:creationId xmlns:a16="http://schemas.microsoft.com/office/drawing/2014/main" id="{18F5F62F-CC68-4EDA-A9F8-3239666954C7}"/>
              </a:ext>
            </a:extLst>
          </p:cNvPr>
          <p:cNvSpPr/>
          <p:nvPr/>
        </p:nvSpPr>
        <p:spPr>
          <a:xfrm>
            <a:off x="442427" y="4918307"/>
            <a:ext cx="798259" cy="77431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21">
            <a:extLst>
              <a:ext uri="{FF2B5EF4-FFF2-40B4-BE49-F238E27FC236}">
                <a16:creationId xmlns:a16="http://schemas.microsoft.com/office/drawing/2014/main" id="{59B04D78-E060-464A-B737-95CEA1F37333}"/>
              </a:ext>
            </a:extLst>
          </p:cNvPr>
          <p:cNvPicPr>
            <a:picLocks noChangeAspect="1"/>
          </p:cNvPicPr>
          <p:nvPr/>
        </p:nvPicPr>
        <p:blipFill>
          <a:blip r:embed="rId13"/>
          <a:stretch>
            <a:fillRect/>
          </a:stretch>
        </p:blipFill>
        <p:spPr>
          <a:xfrm>
            <a:off x="1332322" y="2682181"/>
            <a:ext cx="1543105" cy="1318948"/>
          </a:xfrm>
          <a:prstGeom prst="rect">
            <a:avLst/>
          </a:prstGeom>
        </p:spPr>
      </p:pic>
      <p:pic>
        <p:nvPicPr>
          <p:cNvPr id="57" name="Picture 21">
            <a:extLst>
              <a:ext uri="{FF2B5EF4-FFF2-40B4-BE49-F238E27FC236}">
                <a16:creationId xmlns:a16="http://schemas.microsoft.com/office/drawing/2014/main" id="{8D6F6C6B-E29D-E542-BC1A-5472AE2D7FFD}"/>
              </a:ext>
            </a:extLst>
          </p:cNvPr>
          <p:cNvPicPr>
            <a:picLocks noChangeAspect="1"/>
          </p:cNvPicPr>
          <p:nvPr/>
        </p:nvPicPr>
        <p:blipFill>
          <a:blip r:embed="rId13"/>
          <a:stretch>
            <a:fillRect/>
          </a:stretch>
        </p:blipFill>
        <p:spPr>
          <a:xfrm>
            <a:off x="1339224" y="4601826"/>
            <a:ext cx="1543105" cy="1318948"/>
          </a:xfrm>
          <a:prstGeom prst="rect">
            <a:avLst/>
          </a:prstGeom>
        </p:spPr>
      </p:pic>
      <p:grpSp>
        <p:nvGrpSpPr>
          <p:cNvPr id="24" name="Group 23">
            <a:extLst>
              <a:ext uri="{FF2B5EF4-FFF2-40B4-BE49-F238E27FC236}">
                <a16:creationId xmlns:a16="http://schemas.microsoft.com/office/drawing/2014/main" id="{9536E8D9-4D42-4406-8671-7CD43A3108A9}"/>
              </a:ext>
            </a:extLst>
          </p:cNvPr>
          <p:cNvGrpSpPr/>
          <p:nvPr/>
        </p:nvGrpSpPr>
        <p:grpSpPr>
          <a:xfrm>
            <a:off x="2759302" y="4492739"/>
            <a:ext cx="885657" cy="1649697"/>
            <a:chOff x="1737794" y="4492739"/>
            <a:chExt cx="885657" cy="1649697"/>
          </a:xfrm>
        </p:grpSpPr>
        <p:pic>
          <p:nvPicPr>
            <p:cNvPr id="45" name="Picture 34" descr="A close up of a screen&#10;&#10;Description automatically generated">
              <a:extLst>
                <a:ext uri="{FF2B5EF4-FFF2-40B4-BE49-F238E27FC236}">
                  <a16:creationId xmlns:a16="http://schemas.microsoft.com/office/drawing/2014/main" id="{37BF0003-71A1-EE4D-AE9C-8B86A1E4A80D}"/>
                </a:ext>
              </a:extLst>
            </p:cNvPr>
            <p:cNvPicPr>
              <a:picLocks noChangeAspect="1"/>
            </p:cNvPicPr>
            <p:nvPr/>
          </p:nvPicPr>
          <p:blipFill rotWithShape="1">
            <a:blip r:embed="rId14">
              <a:extLst>
                <a:ext uri="{28A0092B-C50C-407E-A947-70E740481C1C}">
                  <a14:useLocalDpi xmlns:a14="http://schemas.microsoft.com/office/drawing/2010/main"/>
                </a:ext>
              </a:extLst>
            </a:blip>
            <a:srcRect l="26042" r="17525"/>
            <a:stretch/>
          </p:blipFill>
          <p:spPr>
            <a:xfrm>
              <a:off x="1737794" y="4492739"/>
              <a:ext cx="885657" cy="1569402"/>
            </a:xfrm>
            <a:prstGeom prst="rect">
              <a:avLst/>
            </a:prstGeom>
          </p:spPr>
        </p:pic>
        <p:sp>
          <p:nvSpPr>
            <p:cNvPr id="58" name="TextBox 22">
              <a:extLst>
                <a:ext uri="{FF2B5EF4-FFF2-40B4-BE49-F238E27FC236}">
                  <a16:creationId xmlns:a16="http://schemas.microsoft.com/office/drawing/2014/main" id="{6045A60E-0F3A-2E48-9765-4FBBDB1762EE}"/>
                </a:ext>
              </a:extLst>
            </p:cNvPr>
            <p:cNvSpPr txBox="1"/>
            <p:nvPr/>
          </p:nvSpPr>
          <p:spPr>
            <a:xfrm>
              <a:off x="1755893" y="5773104"/>
              <a:ext cx="781874" cy="369332"/>
            </a:xfrm>
            <a:prstGeom prst="rect">
              <a:avLst/>
            </a:prstGeom>
            <a:noFill/>
          </p:spPr>
          <p:txBody>
            <a:bodyPr wrap="square" rtlCol="0">
              <a:spAutoFit/>
            </a:bodyPr>
            <a:lstStyle/>
            <a:p>
              <a:r>
                <a:rPr lang="en-US" dirty="0">
                  <a:solidFill>
                    <a:schemeClr val="accent1"/>
                  </a:solidFill>
                </a:rPr>
                <a:t>Step 1</a:t>
              </a:r>
            </a:p>
          </p:txBody>
        </p:sp>
      </p:grpSp>
      <p:grpSp>
        <p:nvGrpSpPr>
          <p:cNvPr id="12" name="Group 11">
            <a:extLst>
              <a:ext uri="{FF2B5EF4-FFF2-40B4-BE49-F238E27FC236}">
                <a16:creationId xmlns:a16="http://schemas.microsoft.com/office/drawing/2014/main" id="{9205E310-5B16-488F-8290-EA3D2A41CFA1}"/>
              </a:ext>
            </a:extLst>
          </p:cNvPr>
          <p:cNvGrpSpPr/>
          <p:nvPr/>
        </p:nvGrpSpPr>
        <p:grpSpPr>
          <a:xfrm>
            <a:off x="3110199" y="4470873"/>
            <a:ext cx="1017286" cy="813830"/>
            <a:chOff x="2086231" y="4442325"/>
            <a:chExt cx="1017286" cy="813830"/>
          </a:xfrm>
        </p:grpSpPr>
        <p:sp>
          <p:nvSpPr>
            <p:cNvPr id="69" name="テキスト ボックス 210">
              <a:extLst>
                <a:ext uri="{FF2B5EF4-FFF2-40B4-BE49-F238E27FC236}">
                  <a16:creationId xmlns:a16="http://schemas.microsoft.com/office/drawing/2014/main" id="{2F5A277E-7D97-6140-BB0B-7E8A96198655}"/>
                </a:ext>
              </a:extLst>
            </p:cNvPr>
            <p:cNvSpPr txBox="1"/>
            <p:nvPr/>
          </p:nvSpPr>
          <p:spPr>
            <a:xfrm>
              <a:off x="2086231" y="4442325"/>
              <a:ext cx="1017286" cy="400110"/>
            </a:xfrm>
            <a:prstGeom prst="rect">
              <a:avLst/>
            </a:prstGeom>
            <a:solidFill>
              <a:schemeClr val="accent4"/>
            </a:solidFill>
          </p:spPr>
          <p:txBody>
            <a:bodyPr wrap="square" rtlCol="0">
              <a:spAutoFit/>
            </a:bodyPr>
            <a:lstStyle/>
            <a:p>
              <a:r>
                <a:rPr kumimoji="1" lang="en-US" altLang="ja-JP" sz="2000" b="1" dirty="0">
                  <a:solidFill>
                    <a:schemeClr val="accent1"/>
                  </a:solidFill>
                </a:rPr>
                <a:t>Tension</a:t>
              </a:r>
              <a:endParaRPr kumimoji="1" lang="ja-JP" altLang="en-US" sz="2000" b="1" dirty="0">
                <a:solidFill>
                  <a:schemeClr val="accent1"/>
                </a:solidFill>
              </a:endParaRPr>
            </a:p>
          </p:txBody>
        </p:sp>
        <p:cxnSp>
          <p:nvCxnSpPr>
            <p:cNvPr id="70" name="Straight Arrow Connector 54">
              <a:extLst>
                <a:ext uri="{FF2B5EF4-FFF2-40B4-BE49-F238E27FC236}">
                  <a16:creationId xmlns:a16="http://schemas.microsoft.com/office/drawing/2014/main" id="{A50B5C7A-0AA2-5842-A245-42CDB7F0F433}"/>
                </a:ext>
              </a:extLst>
            </p:cNvPr>
            <p:cNvCxnSpPr>
              <a:cxnSpLocks/>
            </p:cNvCxnSpPr>
            <p:nvPr/>
          </p:nvCxnSpPr>
          <p:spPr>
            <a:xfrm flipH="1">
              <a:off x="2194658" y="4824587"/>
              <a:ext cx="213162" cy="4315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E41ADD26-A7F4-4301-ACEB-0260080B2BD5}"/>
              </a:ext>
            </a:extLst>
          </p:cNvPr>
          <p:cNvGrpSpPr/>
          <p:nvPr/>
        </p:nvGrpSpPr>
        <p:grpSpPr>
          <a:xfrm>
            <a:off x="2778045" y="2950238"/>
            <a:ext cx="927341" cy="1300001"/>
            <a:chOff x="1689202" y="2951192"/>
            <a:chExt cx="927341" cy="1300001"/>
          </a:xfrm>
        </p:grpSpPr>
        <p:pic>
          <p:nvPicPr>
            <p:cNvPr id="15" name="Picture 14">
              <a:extLst>
                <a:ext uri="{FF2B5EF4-FFF2-40B4-BE49-F238E27FC236}">
                  <a16:creationId xmlns:a16="http://schemas.microsoft.com/office/drawing/2014/main" id="{FAE1BB6A-6446-4566-A4EE-B8DDC3CBC576}"/>
                </a:ext>
              </a:extLst>
            </p:cNvPr>
            <p:cNvPicPr>
              <a:picLocks noChangeAspect="1"/>
            </p:cNvPicPr>
            <p:nvPr/>
          </p:nvPicPr>
          <p:blipFill rotWithShape="1">
            <a:blip r:embed="rId15">
              <a:extLst>
                <a:ext uri="{28A0092B-C50C-407E-A947-70E740481C1C}">
                  <a14:useLocalDpi xmlns:a14="http://schemas.microsoft.com/office/drawing/2010/main"/>
                </a:ext>
              </a:extLst>
            </a:blip>
            <a:srcRect l="25363" t="25200" r="15738" b="18119"/>
            <a:stretch/>
          </p:blipFill>
          <p:spPr>
            <a:xfrm>
              <a:off x="1689202" y="2951192"/>
              <a:ext cx="927341" cy="892427"/>
            </a:xfrm>
            <a:prstGeom prst="rect">
              <a:avLst/>
            </a:prstGeom>
          </p:spPr>
        </p:pic>
        <p:sp>
          <p:nvSpPr>
            <p:cNvPr id="23" name="TextBox 22">
              <a:extLst>
                <a:ext uri="{FF2B5EF4-FFF2-40B4-BE49-F238E27FC236}">
                  <a16:creationId xmlns:a16="http://schemas.microsoft.com/office/drawing/2014/main" id="{CC28E41D-9D6F-4532-AC13-4EFC46204CF9}"/>
                </a:ext>
              </a:extLst>
            </p:cNvPr>
            <p:cNvSpPr txBox="1"/>
            <p:nvPr/>
          </p:nvSpPr>
          <p:spPr>
            <a:xfrm>
              <a:off x="1726339" y="3881861"/>
              <a:ext cx="781874" cy="369332"/>
            </a:xfrm>
            <a:prstGeom prst="rect">
              <a:avLst/>
            </a:prstGeom>
            <a:noFill/>
          </p:spPr>
          <p:txBody>
            <a:bodyPr wrap="square" rtlCol="0">
              <a:spAutoFit/>
            </a:bodyPr>
            <a:lstStyle/>
            <a:p>
              <a:r>
                <a:rPr lang="en-US" dirty="0">
                  <a:solidFill>
                    <a:schemeClr val="accent1"/>
                  </a:solidFill>
                </a:rPr>
                <a:t>Step 1</a:t>
              </a:r>
            </a:p>
          </p:txBody>
        </p:sp>
      </p:grpSp>
      <p:sp>
        <p:nvSpPr>
          <p:cNvPr id="133" name="正方形/長方形 32">
            <a:extLst>
              <a:ext uri="{FF2B5EF4-FFF2-40B4-BE49-F238E27FC236}">
                <a16:creationId xmlns:a16="http://schemas.microsoft.com/office/drawing/2014/main" id="{7321F5E6-D94B-46C7-B490-40729EB6EA35}"/>
              </a:ext>
            </a:extLst>
          </p:cNvPr>
          <p:cNvSpPr/>
          <p:nvPr/>
        </p:nvSpPr>
        <p:spPr>
          <a:xfrm>
            <a:off x="256513" y="3573094"/>
            <a:ext cx="177477" cy="3697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3" name="テキスト ボックス 210">
            <a:extLst>
              <a:ext uri="{FF2B5EF4-FFF2-40B4-BE49-F238E27FC236}">
                <a16:creationId xmlns:a16="http://schemas.microsoft.com/office/drawing/2014/main" id="{89B2CD73-BE40-45B3-B26A-C62BFE4FBF2D}"/>
              </a:ext>
            </a:extLst>
          </p:cNvPr>
          <p:cNvSpPr txBox="1"/>
          <p:nvPr/>
        </p:nvSpPr>
        <p:spPr>
          <a:xfrm>
            <a:off x="236876" y="2263464"/>
            <a:ext cx="2440846" cy="461665"/>
          </a:xfrm>
          <a:prstGeom prst="rect">
            <a:avLst/>
          </a:prstGeom>
          <a:solidFill>
            <a:srgbClr val="C00000"/>
          </a:solidFill>
        </p:spPr>
        <p:txBody>
          <a:bodyPr wrap="square" rtlCol="0">
            <a:spAutoFit/>
          </a:bodyPr>
          <a:lstStyle/>
          <a:p>
            <a:r>
              <a:rPr kumimoji="1" lang="en-US" altLang="ja-JP" sz="2400" b="1" dirty="0">
                <a:solidFill>
                  <a:schemeClr val="bg1"/>
                </a:solidFill>
              </a:rPr>
              <a:t>ASR EXPANDING</a:t>
            </a:r>
            <a:endParaRPr kumimoji="1" lang="ja-JP" altLang="en-US" sz="2400" b="1" dirty="0">
              <a:solidFill>
                <a:schemeClr val="bg1"/>
              </a:solidFill>
            </a:endParaRPr>
          </a:p>
        </p:txBody>
      </p:sp>
      <p:sp>
        <p:nvSpPr>
          <p:cNvPr id="65" name="テキスト ボックス 210">
            <a:extLst>
              <a:ext uri="{FF2B5EF4-FFF2-40B4-BE49-F238E27FC236}">
                <a16:creationId xmlns:a16="http://schemas.microsoft.com/office/drawing/2014/main" id="{F4ED6996-1087-DC41-812C-812F294CB9F0}"/>
              </a:ext>
            </a:extLst>
          </p:cNvPr>
          <p:cNvSpPr txBox="1"/>
          <p:nvPr/>
        </p:nvSpPr>
        <p:spPr>
          <a:xfrm>
            <a:off x="229634" y="4218307"/>
            <a:ext cx="2331213" cy="461665"/>
          </a:xfrm>
          <a:prstGeom prst="rect">
            <a:avLst/>
          </a:prstGeom>
          <a:solidFill>
            <a:schemeClr val="tx1">
              <a:lumMod val="50000"/>
            </a:schemeClr>
          </a:solidFill>
        </p:spPr>
        <p:txBody>
          <a:bodyPr wrap="square" rtlCol="0">
            <a:spAutoFit/>
          </a:bodyPr>
          <a:lstStyle/>
          <a:p>
            <a:r>
              <a:rPr kumimoji="1" lang="en-US" altLang="ja-JP" sz="2400" b="1" dirty="0">
                <a:solidFill>
                  <a:schemeClr val="bg1"/>
                </a:solidFill>
              </a:rPr>
              <a:t>DEF EXPANDING</a:t>
            </a:r>
            <a:endParaRPr kumimoji="1" lang="ja-JP" altLang="en-US" sz="2400" b="1" dirty="0">
              <a:solidFill>
                <a:schemeClr val="bg1"/>
              </a:solidFill>
            </a:endParaRPr>
          </a:p>
        </p:txBody>
      </p:sp>
      <p:grpSp>
        <p:nvGrpSpPr>
          <p:cNvPr id="9" name="Group 8">
            <a:extLst>
              <a:ext uri="{FF2B5EF4-FFF2-40B4-BE49-F238E27FC236}">
                <a16:creationId xmlns:a16="http://schemas.microsoft.com/office/drawing/2014/main" id="{4872FC85-4534-4039-9A22-FAAC5E1846F7}"/>
              </a:ext>
            </a:extLst>
          </p:cNvPr>
          <p:cNvGrpSpPr/>
          <p:nvPr/>
        </p:nvGrpSpPr>
        <p:grpSpPr>
          <a:xfrm>
            <a:off x="2417251" y="2560905"/>
            <a:ext cx="1624217" cy="721228"/>
            <a:chOff x="2056676" y="2551082"/>
            <a:chExt cx="1624217" cy="721228"/>
          </a:xfrm>
        </p:grpSpPr>
        <p:cxnSp>
          <p:nvCxnSpPr>
            <p:cNvPr id="3" name="Straight Arrow Connector 2">
              <a:extLst>
                <a:ext uri="{FF2B5EF4-FFF2-40B4-BE49-F238E27FC236}">
                  <a16:creationId xmlns:a16="http://schemas.microsoft.com/office/drawing/2014/main" id="{EA8F538C-47DE-47A4-A2D0-86B7E5081AE1}"/>
                </a:ext>
              </a:extLst>
            </p:cNvPr>
            <p:cNvCxnSpPr>
              <a:cxnSpLocks/>
              <a:stCxn id="35" idx="2"/>
            </p:cNvCxnSpPr>
            <p:nvPr/>
          </p:nvCxnSpPr>
          <p:spPr>
            <a:xfrm flipH="1">
              <a:off x="2857563" y="2951192"/>
              <a:ext cx="11222" cy="32111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5" name="テキスト ボックス 210">
              <a:extLst>
                <a:ext uri="{FF2B5EF4-FFF2-40B4-BE49-F238E27FC236}">
                  <a16:creationId xmlns:a16="http://schemas.microsoft.com/office/drawing/2014/main" id="{05E04892-49E9-42B8-8AEE-5B174502407B}"/>
                </a:ext>
              </a:extLst>
            </p:cNvPr>
            <p:cNvSpPr txBox="1"/>
            <p:nvPr/>
          </p:nvSpPr>
          <p:spPr>
            <a:xfrm>
              <a:off x="2056676" y="2551082"/>
              <a:ext cx="1624217" cy="400110"/>
            </a:xfrm>
            <a:prstGeom prst="rect">
              <a:avLst/>
            </a:prstGeom>
            <a:solidFill>
              <a:schemeClr val="accent4"/>
            </a:solidFill>
          </p:spPr>
          <p:txBody>
            <a:bodyPr wrap="square" rtlCol="0">
              <a:spAutoFit/>
            </a:bodyPr>
            <a:lstStyle/>
            <a:p>
              <a:r>
                <a:rPr kumimoji="1" lang="en-US" altLang="ja-JP" sz="2000" b="1" dirty="0">
                  <a:solidFill>
                    <a:schemeClr val="accent1"/>
                  </a:solidFill>
                </a:rPr>
                <a:t>Compression</a:t>
              </a:r>
              <a:endParaRPr kumimoji="1" lang="ja-JP" altLang="en-US" sz="2000" b="1" dirty="0">
                <a:solidFill>
                  <a:schemeClr val="accent1"/>
                </a:solidFill>
              </a:endParaRPr>
            </a:p>
          </p:txBody>
        </p:sp>
      </p:grpSp>
      <p:sp>
        <p:nvSpPr>
          <p:cNvPr id="80" name="テキスト ボックス 5">
            <a:extLst>
              <a:ext uri="{FF2B5EF4-FFF2-40B4-BE49-F238E27FC236}">
                <a16:creationId xmlns:a16="http://schemas.microsoft.com/office/drawing/2014/main" id="{3A2BC007-B911-4775-9D09-CAEA12A7005C}"/>
              </a:ext>
            </a:extLst>
          </p:cNvPr>
          <p:cNvSpPr txBox="1"/>
          <p:nvPr/>
        </p:nvSpPr>
        <p:spPr>
          <a:xfrm>
            <a:off x="320250" y="3850722"/>
            <a:ext cx="3335024" cy="400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altLang="ja-JP" sz="2000" b="0" dirty="0">
                <a:solidFill>
                  <a:schemeClr val="accent1"/>
                </a:solidFill>
              </a:rPr>
              <a:t>Initial strain 0.001/step</a:t>
            </a:r>
          </a:p>
        </p:txBody>
      </p:sp>
      <p:sp>
        <p:nvSpPr>
          <p:cNvPr id="134" name="テキスト ボックス 5">
            <a:extLst>
              <a:ext uri="{FF2B5EF4-FFF2-40B4-BE49-F238E27FC236}">
                <a16:creationId xmlns:a16="http://schemas.microsoft.com/office/drawing/2014/main" id="{B5276F62-5874-4ECF-A6FA-0BF2956D94D8}"/>
              </a:ext>
            </a:extLst>
          </p:cNvPr>
          <p:cNvSpPr txBox="1"/>
          <p:nvPr/>
        </p:nvSpPr>
        <p:spPr>
          <a:xfrm>
            <a:off x="236876" y="5737661"/>
            <a:ext cx="3335024" cy="400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altLang="ja-JP" sz="2000" b="0" dirty="0">
                <a:solidFill>
                  <a:schemeClr val="accent1"/>
                </a:solidFill>
              </a:rPr>
              <a:t>Initial strain 0.0003/step</a:t>
            </a:r>
          </a:p>
        </p:txBody>
      </p:sp>
      <p:pic>
        <p:nvPicPr>
          <p:cNvPr id="33" name="Picture 32">
            <a:extLst>
              <a:ext uri="{FF2B5EF4-FFF2-40B4-BE49-F238E27FC236}">
                <a16:creationId xmlns:a16="http://schemas.microsoft.com/office/drawing/2014/main" id="{FAFAE315-72B4-4CB1-8C11-227EA99401F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04622" y="919162"/>
            <a:ext cx="1786180" cy="1339635"/>
          </a:xfrm>
          <a:prstGeom prst="rect">
            <a:avLst/>
          </a:prstGeom>
        </p:spPr>
      </p:pic>
      <p:pic>
        <p:nvPicPr>
          <p:cNvPr id="37" name="Picture 36" descr="A picture containing stationary&#10;&#10;Description automatically generated">
            <a:extLst>
              <a:ext uri="{FF2B5EF4-FFF2-40B4-BE49-F238E27FC236}">
                <a16:creationId xmlns:a16="http://schemas.microsoft.com/office/drawing/2014/main" id="{3E8CDC6C-783D-431E-A6E5-7E2FA498A2C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9307" y="972015"/>
            <a:ext cx="1625081" cy="1218811"/>
          </a:xfrm>
          <a:prstGeom prst="rect">
            <a:avLst/>
          </a:prstGeom>
        </p:spPr>
      </p:pic>
      <p:sp>
        <p:nvSpPr>
          <p:cNvPr id="38" name="TextBox 37">
            <a:extLst>
              <a:ext uri="{FF2B5EF4-FFF2-40B4-BE49-F238E27FC236}">
                <a16:creationId xmlns:a16="http://schemas.microsoft.com/office/drawing/2014/main" id="{FEEAB53F-7FFD-46CB-A400-25B30BE2B56A}"/>
              </a:ext>
            </a:extLst>
          </p:cNvPr>
          <p:cNvSpPr txBox="1"/>
          <p:nvPr/>
        </p:nvSpPr>
        <p:spPr>
          <a:xfrm>
            <a:off x="212849" y="1896511"/>
            <a:ext cx="849593" cy="369332"/>
          </a:xfrm>
          <a:prstGeom prst="rect">
            <a:avLst/>
          </a:prstGeom>
          <a:noFill/>
        </p:spPr>
        <p:txBody>
          <a:bodyPr wrap="square" rtlCol="0">
            <a:spAutoFit/>
          </a:bodyPr>
          <a:lstStyle/>
          <a:p>
            <a:r>
              <a:rPr lang="en-US" dirty="0">
                <a:solidFill>
                  <a:schemeClr val="accent1"/>
                </a:solidFill>
              </a:rPr>
              <a:t>10mm</a:t>
            </a:r>
          </a:p>
        </p:txBody>
      </p:sp>
      <p:sp>
        <p:nvSpPr>
          <p:cNvPr id="135" name="TextBox 134">
            <a:extLst>
              <a:ext uri="{FF2B5EF4-FFF2-40B4-BE49-F238E27FC236}">
                <a16:creationId xmlns:a16="http://schemas.microsoft.com/office/drawing/2014/main" id="{F5C4521F-A034-476B-AD6F-25B3FDE09DF6}"/>
              </a:ext>
            </a:extLst>
          </p:cNvPr>
          <p:cNvSpPr txBox="1"/>
          <p:nvPr/>
        </p:nvSpPr>
        <p:spPr>
          <a:xfrm>
            <a:off x="1224868" y="1857813"/>
            <a:ext cx="849593" cy="369332"/>
          </a:xfrm>
          <a:prstGeom prst="rect">
            <a:avLst/>
          </a:prstGeom>
          <a:noFill/>
        </p:spPr>
        <p:txBody>
          <a:bodyPr wrap="square" rtlCol="0">
            <a:spAutoFit/>
          </a:bodyPr>
          <a:lstStyle/>
          <a:p>
            <a:r>
              <a:rPr lang="en-US" dirty="0">
                <a:solidFill>
                  <a:schemeClr val="accent1"/>
                </a:solidFill>
              </a:rPr>
              <a:t>10mm</a:t>
            </a:r>
          </a:p>
        </p:txBody>
      </p:sp>
      <p:sp>
        <p:nvSpPr>
          <p:cNvPr id="136" name="TextBox 135">
            <a:extLst>
              <a:ext uri="{FF2B5EF4-FFF2-40B4-BE49-F238E27FC236}">
                <a16:creationId xmlns:a16="http://schemas.microsoft.com/office/drawing/2014/main" id="{BAF040FD-0F2D-4145-BA74-801B8835B3F3}"/>
              </a:ext>
            </a:extLst>
          </p:cNvPr>
          <p:cNvSpPr txBox="1"/>
          <p:nvPr/>
        </p:nvSpPr>
        <p:spPr>
          <a:xfrm>
            <a:off x="1246951" y="1326190"/>
            <a:ext cx="849593" cy="369332"/>
          </a:xfrm>
          <a:prstGeom prst="rect">
            <a:avLst/>
          </a:prstGeom>
          <a:noFill/>
        </p:spPr>
        <p:txBody>
          <a:bodyPr wrap="square" rtlCol="0">
            <a:spAutoFit/>
          </a:bodyPr>
          <a:lstStyle/>
          <a:p>
            <a:r>
              <a:rPr lang="en-US" dirty="0">
                <a:solidFill>
                  <a:schemeClr val="accent1"/>
                </a:solidFill>
              </a:rPr>
              <a:t>10mm</a:t>
            </a:r>
          </a:p>
        </p:txBody>
      </p:sp>
      <p:pic>
        <p:nvPicPr>
          <p:cNvPr id="137" name="Picture 136" descr="A screenshot of a cell phone&#10;&#10;Description automatically generated">
            <a:extLst>
              <a:ext uri="{FF2B5EF4-FFF2-40B4-BE49-F238E27FC236}">
                <a16:creationId xmlns:a16="http://schemas.microsoft.com/office/drawing/2014/main" id="{2DB58B7B-5450-47D9-93C2-B9F6D6728479}"/>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9394745" y="874740"/>
            <a:ext cx="2665794" cy="1413360"/>
          </a:xfrm>
          <a:prstGeom prst="rect">
            <a:avLst/>
          </a:prstGeom>
        </p:spPr>
      </p:pic>
      <p:pic>
        <p:nvPicPr>
          <p:cNvPr id="139" name="Picture 138" descr="A screenshot of a cell phone&#10;&#10;Description automatically generated">
            <a:extLst>
              <a:ext uri="{FF2B5EF4-FFF2-40B4-BE49-F238E27FC236}">
                <a16:creationId xmlns:a16="http://schemas.microsoft.com/office/drawing/2014/main" id="{F793D96C-5EF9-4C81-B3F8-17AAB3EF5EB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420181" y="2560905"/>
            <a:ext cx="2638223" cy="1385241"/>
          </a:xfrm>
          <a:prstGeom prst="rect">
            <a:avLst/>
          </a:prstGeom>
        </p:spPr>
      </p:pic>
      <p:sp>
        <p:nvSpPr>
          <p:cNvPr id="140" name="テキスト ボックス 5">
            <a:extLst>
              <a:ext uri="{FF2B5EF4-FFF2-40B4-BE49-F238E27FC236}">
                <a16:creationId xmlns:a16="http://schemas.microsoft.com/office/drawing/2014/main" id="{41B05D1B-B05B-48A0-8D24-F0F1C46D6710}"/>
              </a:ext>
            </a:extLst>
          </p:cNvPr>
          <p:cNvSpPr txBox="1"/>
          <p:nvPr/>
        </p:nvSpPr>
        <p:spPr>
          <a:xfrm>
            <a:off x="3495693" y="1584314"/>
            <a:ext cx="3436585" cy="400108"/>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r>
              <a:rPr lang="en-US" sz="2000" b="0" dirty="0">
                <a:solidFill>
                  <a:schemeClr val="tx2"/>
                </a:solidFill>
              </a:rPr>
              <a:t>Number Of Element: 1169</a:t>
            </a:r>
          </a:p>
        </p:txBody>
      </p:sp>
      <p:sp>
        <p:nvSpPr>
          <p:cNvPr id="141" name="Rectangle 140">
            <a:extLst>
              <a:ext uri="{FF2B5EF4-FFF2-40B4-BE49-F238E27FC236}">
                <a16:creationId xmlns:a16="http://schemas.microsoft.com/office/drawing/2014/main" id="{FDE87179-7EA2-47D6-A5E1-A00E39860358}"/>
              </a:ext>
            </a:extLst>
          </p:cNvPr>
          <p:cNvSpPr/>
          <p:nvPr/>
        </p:nvSpPr>
        <p:spPr>
          <a:xfrm>
            <a:off x="4705857" y="2676471"/>
            <a:ext cx="3777470" cy="369332"/>
          </a:xfrm>
          <a:prstGeom prst="rect">
            <a:avLst/>
          </a:prstGeom>
        </p:spPr>
        <p:txBody>
          <a:bodyPr wrap="square">
            <a:spAutoFit/>
          </a:bodyPr>
          <a:lstStyle/>
          <a:p>
            <a:r>
              <a:rPr lang="en-US" i="1" dirty="0">
                <a:solidFill>
                  <a:schemeClr val="bg2">
                    <a:lumMod val="50000"/>
                  </a:schemeClr>
                </a:solidFill>
              </a:rPr>
              <a:t>* ASR EXPANSION: 0.01 strain/step</a:t>
            </a:r>
          </a:p>
        </p:txBody>
      </p:sp>
      <p:sp>
        <p:nvSpPr>
          <p:cNvPr id="142" name="Rectangle 141">
            <a:extLst>
              <a:ext uri="{FF2B5EF4-FFF2-40B4-BE49-F238E27FC236}">
                <a16:creationId xmlns:a16="http://schemas.microsoft.com/office/drawing/2014/main" id="{B90C1EF4-8B81-4D1A-A0F0-235AE68B1CDF}"/>
              </a:ext>
            </a:extLst>
          </p:cNvPr>
          <p:cNvSpPr/>
          <p:nvPr/>
        </p:nvSpPr>
        <p:spPr>
          <a:xfrm>
            <a:off x="4586216" y="4511534"/>
            <a:ext cx="3777470" cy="369332"/>
          </a:xfrm>
          <a:prstGeom prst="rect">
            <a:avLst/>
          </a:prstGeom>
        </p:spPr>
        <p:txBody>
          <a:bodyPr wrap="square">
            <a:spAutoFit/>
          </a:bodyPr>
          <a:lstStyle/>
          <a:p>
            <a:r>
              <a:rPr lang="en-US" i="1" dirty="0">
                <a:solidFill>
                  <a:schemeClr val="bg2">
                    <a:lumMod val="50000"/>
                  </a:schemeClr>
                </a:solidFill>
              </a:rPr>
              <a:t>* DEF EXPANSION: 0.003 strain/step</a:t>
            </a:r>
          </a:p>
        </p:txBody>
      </p:sp>
    </p:spTree>
    <p:extLst>
      <p:ext uri="{BB962C8B-B14F-4D97-AF65-F5344CB8AC3E}">
        <p14:creationId xmlns:p14="http://schemas.microsoft.com/office/powerpoint/2010/main" val="26778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grpId="1" nodeType="withEffect">
                                  <p:stCondLst>
                                    <p:cond delay="0"/>
                                  </p:stCondLst>
                                  <p:childTnLst>
                                    <p:animMotion origin="layout" path="M 2.77778E-6 -1.48148E-6 L -0.01025 -0.01088 " pathEditMode="relative" rAng="0" ptsTypes="AA">
                                      <p:cBhvr>
                                        <p:cTn id="6" dur="2000" fill="hold"/>
                                        <p:tgtEl>
                                          <p:spTgt spid="87"/>
                                        </p:tgtEl>
                                        <p:attrNameLst>
                                          <p:attrName>ppt_x</p:attrName>
                                          <p:attrName>ppt_y</p:attrName>
                                        </p:attrNameLst>
                                      </p:cBhvr>
                                      <p:rCtr x="-521" y="-556"/>
                                    </p:animMotion>
                                  </p:childTnLst>
                                </p:cTn>
                              </p:par>
                              <p:par>
                                <p:cTn id="7" presetID="49" presetClass="path" presetSubtype="0" repeatCount="indefinite" accel="50000" decel="50000" fill="hold" grpId="0" nodeType="withEffect">
                                  <p:stCondLst>
                                    <p:cond delay="0"/>
                                  </p:stCondLst>
                                  <p:childTnLst>
                                    <p:animMotion origin="layout" path="M 3.61111E-6 -1.11111E-6 L 0.01128 0.01134 " pathEditMode="relative" rAng="0" ptsTypes="AA">
                                      <p:cBhvr>
                                        <p:cTn id="8" dur="2000" fill="hold"/>
                                        <p:tgtEl>
                                          <p:spTgt spid="88"/>
                                        </p:tgtEl>
                                        <p:attrNameLst>
                                          <p:attrName>ppt_x</p:attrName>
                                          <p:attrName>ppt_y</p:attrName>
                                        </p:attrNameLst>
                                      </p:cBhvr>
                                      <p:rCtr x="556" y="556"/>
                                    </p:animMotion>
                                  </p:childTnLst>
                                </p:cTn>
                              </p:par>
                              <p:par>
                                <p:cTn id="9" presetID="6" presetClass="emph" presetSubtype="0" repeatCount="indefinite" fill="hold" grpId="1" nodeType="withEffect">
                                  <p:stCondLst>
                                    <p:cond delay="0"/>
                                  </p:stCondLst>
                                  <p:endCondLst>
                                    <p:cond evt="onNext" delay="0">
                                      <p:tgtEl>
                                        <p:sldTgt/>
                                      </p:tgtEl>
                                    </p:cond>
                                  </p:endCondLst>
                                  <p:childTnLst>
                                    <p:animScale>
                                      <p:cBhvr>
                                        <p:cTn id="10" dur="2000" fill="hold"/>
                                        <p:tgtEl>
                                          <p:spTgt spid="130"/>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1" animBg="1"/>
      <p:bldP spid="88" grpId="0" animBg="1"/>
      <p:bldP spid="130"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テキスト ボックス 5">
            <a:extLst>
              <a:ext uri="{FF2B5EF4-FFF2-40B4-BE49-F238E27FC236}">
                <a16:creationId xmlns:a16="http://schemas.microsoft.com/office/drawing/2014/main" id="{3DE8073B-16E0-45BA-904D-C9CC1DE07B55}"/>
              </a:ext>
            </a:extLst>
          </p:cNvPr>
          <p:cNvSpPr txBox="1"/>
          <p:nvPr/>
        </p:nvSpPr>
        <p:spPr>
          <a:xfrm>
            <a:off x="6640305" y="928787"/>
            <a:ext cx="2215492" cy="1200327"/>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Surface</a:t>
            </a:r>
          </a:p>
          <a:p>
            <a:pPr algn="ctr"/>
            <a:r>
              <a:rPr lang="en-US" sz="2400" dirty="0">
                <a:solidFill>
                  <a:schemeClr val="accent1"/>
                </a:solidFill>
              </a:rPr>
              <a:t>Cracking</a:t>
            </a:r>
          </a:p>
          <a:p>
            <a:pPr algn="ctr"/>
            <a:r>
              <a:rPr lang="en-US" sz="2400" dirty="0">
                <a:solidFill>
                  <a:schemeClr val="accent1"/>
                </a:solidFill>
              </a:rPr>
              <a:t>Pattern</a:t>
            </a:r>
          </a:p>
        </p:txBody>
      </p:sp>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pic>
        <p:nvPicPr>
          <p:cNvPr id="6" name="Picture 6" descr="C:\Users\NagaiLab-Tao\Desktop\YUSHI\Pre\Models\A30.PNG"/>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6788" t="-1" r="7469" b="513"/>
          <a:stretch/>
        </p:blipFill>
        <p:spPr bwMode="auto">
          <a:xfrm>
            <a:off x="511741" y="4256057"/>
            <a:ext cx="1724452" cy="1747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NagaiLab-Tao\Desktop\3000000.bmp"/>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l="11907" r="8193"/>
          <a:stretch/>
        </p:blipFill>
        <p:spPr bwMode="auto">
          <a:xfrm>
            <a:off x="2587341" y="4240450"/>
            <a:ext cx="1808018" cy="1697127"/>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5">
            <a:extLst>
              <a:ext uri="{FF2B5EF4-FFF2-40B4-BE49-F238E27FC236}">
                <a16:creationId xmlns:a16="http://schemas.microsoft.com/office/drawing/2014/main" id="{DFD7255A-A008-4F77-B76D-C3CDB1F14414}"/>
              </a:ext>
            </a:extLst>
          </p:cNvPr>
          <p:cNvSpPr txBox="1"/>
          <p:nvPr/>
        </p:nvSpPr>
        <p:spPr>
          <a:xfrm>
            <a:off x="1505428" y="5299358"/>
            <a:ext cx="76225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70" name="テキスト ボックス 5">
            <a:extLst>
              <a:ext uri="{FF2B5EF4-FFF2-40B4-BE49-F238E27FC236}">
                <a16:creationId xmlns:a16="http://schemas.microsoft.com/office/drawing/2014/main" id="{A263811D-D7AB-47A3-AA1B-D589D94B416C}"/>
              </a:ext>
            </a:extLst>
          </p:cNvPr>
          <p:cNvSpPr txBox="1"/>
          <p:nvPr/>
        </p:nvSpPr>
        <p:spPr>
          <a:xfrm>
            <a:off x="293723" y="952709"/>
            <a:ext cx="2114847" cy="1200327"/>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Total Coarse Aggregate Percentage</a:t>
            </a:r>
            <a:endParaRPr sz="2400" dirty="0">
              <a:solidFill>
                <a:schemeClr val="accent1"/>
              </a:solidFill>
            </a:endParaRPr>
          </a:p>
        </p:txBody>
      </p:sp>
      <p:sp>
        <p:nvSpPr>
          <p:cNvPr id="71" name="テキスト ボックス 5">
            <a:extLst>
              <a:ext uri="{FF2B5EF4-FFF2-40B4-BE49-F238E27FC236}">
                <a16:creationId xmlns:a16="http://schemas.microsoft.com/office/drawing/2014/main" id="{A263811D-D7AB-47A3-AA1B-D589D94B416C}"/>
              </a:ext>
            </a:extLst>
          </p:cNvPr>
          <p:cNvSpPr txBox="1"/>
          <p:nvPr/>
        </p:nvSpPr>
        <p:spPr>
          <a:xfrm>
            <a:off x="2429728" y="952709"/>
            <a:ext cx="2131025" cy="1200327"/>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ASR Reactive Coarse </a:t>
            </a:r>
            <a:r>
              <a:rPr lang="en-US" sz="2400" dirty="0" err="1">
                <a:solidFill>
                  <a:schemeClr val="accent1"/>
                </a:solidFill>
              </a:rPr>
              <a:t>Agg</a:t>
            </a:r>
            <a:r>
              <a:rPr lang="en-US" sz="2400" dirty="0">
                <a:solidFill>
                  <a:schemeClr val="accent1"/>
                </a:solidFill>
              </a:rPr>
              <a:t>. Percentage</a:t>
            </a:r>
            <a:endParaRPr sz="2400" dirty="0">
              <a:solidFill>
                <a:schemeClr val="accent1"/>
              </a:solidFill>
            </a:endParaRPr>
          </a:p>
        </p:txBody>
      </p:sp>
      <p:sp>
        <p:nvSpPr>
          <p:cNvPr id="72" name="テキスト ボックス 5">
            <a:extLst>
              <a:ext uri="{FF2B5EF4-FFF2-40B4-BE49-F238E27FC236}">
                <a16:creationId xmlns:a16="http://schemas.microsoft.com/office/drawing/2014/main" id="{DFD7255A-A008-4F77-B76D-C3CDB1F14414}"/>
              </a:ext>
            </a:extLst>
          </p:cNvPr>
          <p:cNvSpPr txBox="1"/>
          <p:nvPr/>
        </p:nvSpPr>
        <p:spPr>
          <a:xfrm>
            <a:off x="3501448" y="5298451"/>
            <a:ext cx="970353"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75</a:t>
            </a:r>
            <a:r>
              <a:rPr lang="en-US" sz="2400" dirty="0">
                <a:solidFill>
                  <a:schemeClr val="bg1"/>
                </a:solidFill>
              </a:rPr>
              <a:t>%</a:t>
            </a:r>
            <a:endParaRPr sz="2400" dirty="0">
              <a:solidFill>
                <a:schemeClr val="bg1"/>
              </a:solidFill>
            </a:endParaRPr>
          </a:p>
        </p:txBody>
      </p:sp>
      <p:sp>
        <p:nvSpPr>
          <p:cNvPr id="78" name="テキスト ボックス 5">
            <a:extLst>
              <a:ext uri="{FF2B5EF4-FFF2-40B4-BE49-F238E27FC236}">
                <a16:creationId xmlns:a16="http://schemas.microsoft.com/office/drawing/2014/main" id="{A263811D-D7AB-47A3-AA1B-D589D94B416C}"/>
              </a:ext>
            </a:extLst>
          </p:cNvPr>
          <p:cNvSpPr txBox="1"/>
          <p:nvPr/>
        </p:nvSpPr>
        <p:spPr>
          <a:xfrm>
            <a:off x="4506696" y="939831"/>
            <a:ext cx="2215492" cy="1200327"/>
          </a:xfrm>
          <a:prstGeom prst="rect">
            <a:avLst/>
          </a:prstGeom>
          <a:solidFill>
            <a:schemeClr val="accent3"/>
          </a:solid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numCol="1" anchor="t">
            <a:spAutoFit/>
          </a:bodyPr>
          <a:lstStyle>
            <a:lvl1pPr algn="l">
              <a:defRPr sz="4000" b="1"/>
            </a:lvl1pPr>
          </a:lstStyle>
          <a:p>
            <a:pPr algn="ctr"/>
            <a:r>
              <a:rPr lang="en-US" sz="2400" dirty="0">
                <a:solidFill>
                  <a:schemeClr val="accent1"/>
                </a:solidFill>
              </a:rPr>
              <a:t>Final </a:t>
            </a:r>
          </a:p>
          <a:p>
            <a:pPr algn="ctr"/>
            <a:r>
              <a:rPr lang="en-US" sz="2400" dirty="0">
                <a:solidFill>
                  <a:schemeClr val="accent1"/>
                </a:solidFill>
              </a:rPr>
              <a:t>Expansion</a:t>
            </a:r>
          </a:p>
          <a:p>
            <a:pPr algn="ctr"/>
            <a:r>
              <a:rPr lang="en-US" sz="2400" dirty="0">
                <a:solidFill>
                  <a:schemeClr val="accent1"/>
                </a:solidFill>
              </a:rPr>
              <a:t>Result</a:t>
            </a:r>
          </a:p>
        </p:txBody>
      </p:sp>
      <p:pic>
        <p:nvPicPr>
          <p:cNvPr id="1040" name="Picture 16" descr="E:\Presentation\pic\15exp00000.bmp"/>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sp>
        <p:nvSpPr>
          <p:cNvPr id="88" name="正方形/長方形 87"/>
          <p:cNvSpPr/>
          <p:nvPr/>
        </p:nvSpPr>
        <p:spPr>
          <a:xfrm>
            <a:off x="2416484"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图片 9">
            <a:extLst>
              <a:ext uri="{FF2B5EF4-FFF2-40B4-BE49-F238E27FC236}">
                <a16:creationId xmlns:a16="http://schemas.microsoft.com/office/drawing/2014/main" id="{18A2D8BF-6368-4243-8B43-341679AD0B0D}"/>
              </a:ext>
            </a:extLst>
          </p:cNvPr>
          <p:cNvPicPr>
            <a:picLocks noChangeAspect="1"/>
          </p:cNvPicPr>
          <p:nvPr/>
        </p:nvPicPr>
        <p:blipFill rotWithShape="1">
          <a:blip r:embed="rId8">
            <a:extLst>
              <a:ext uri="{28A0092B-C50C-407E-A947-70E740481C1C}">
                <a14:useLocalDpi xmlns:a14="http://schemas.microsoft.com/office/drawing/2010/main"/>
              </a:ext>
            </a:extLst>
          </a:blip>
          <a:srcRect l="11603" r="9094"/>
          <a:stretch/>
        </p:blipFill>
        <p:spPr>
          <a:xfrm>
            <a:off x="2587341" y="2201084"/>
            <a:ext cx="1808018" cy="1708956"/>
          </a:xfrm>
          <a:prstGeom prst="rect">
            <a:avLst/>
          </a:prstGeom>
        </p:spPr>
      </p:pic>
      <p:sp>
        <p:nvSpPr>
          <p:cNvPr id="8" name="テキスト ボックス 5">
            <a:extLst>
              <a:ext uri="{FF2B5EF4-FFF2-40B4-BE49-F238E27FC236}">
                <a16:creationId xmlns:a16="http://schemas.microsoft.com/office/drawing/2014/main" id="{DFD7255A-A008-4F77-B76D-C3CDB1F14414}"/>
              </a:ext>
            </a:extLst>
          </p:cNvPr>
          <p:cNvSpPr txBox="1"/>
          <p:nvPr/>
        </p:nvSpPr>
        <p:spPr>
          <a:xfrm>
            <a:off x="3505445" y="3283576"/>
            <a:ext cx="883431"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25</a:t>
            </a:r>
            <a:r>
              <a:rPr lang="en-US" sz="2400" dirty="0">
                <a:solidFill>
                  <a:schemeClr val="bg1"/>
                </a:solidFill>
              </a:rPr>
              <a:t>%</a:t>
            </a:r>
            <a:endParaRPr sz="2400" dirty="0">
              <a:solidFill>
                <a:schemeClr val="bg1"/>
              </a:solidFill>
            </a:endParaRPr>
          </a:p>
        </p:txBody>
      </p:sp>
      <p:pic>
        <p:nvPicPr>
          <p:cNvPr id="12" name="图片 11" descr="图片包含 建筑物&#10;&#10;&#10;&#10;自动生成的说明">
            <a:extLst>
              <a:ext uri="{FF2B5EF4-FFF2-40B4-BE49-F238E27FC236}">
                <a16:creationId xmlns:a16="http://schemas.microsoft.com/office/drawing/2014/main" id="{7F349A92-A695-634D-8835-5AC225401A07}"/>
              </a:ext>
            </a:extLst>
          </p:cNvPr>
          <p:cNvPicPr>
            <a:picLocks noChangeAspect="1"/>
          </p:cNvPicPr>
          <p:nvPr/>
        </p:nvPicPr>
        <p:blipFill rotWithShape="1">
          <a:blip r:embed="rId9">
            <a:extLst>
              <a:ext uri="{28A0092B-C50C-407E-A947-70E740481C1C}">
                <a14:useLocalDpi xmlns:a14="http://schemas.microsoft.com/office/drawing/2010/main"/>
              </a:ext>
            </a:extLst>
          </a:blip>
          <a:srcRect l="9293" t="-1834" r="11790" b="1834"/>
          <a:stretch/>
        </p:blipFill>
        <p:spPr>
          <a:xfrm>
            <a:off x="6854388" y="4178086"/>
            <a:ext cx="1910700" cy="1814831"/>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3AB8CE9E-FB6F-4B98-ADB2-4CD34B0DB985}"/>
              </a:ext>
            </a:extLst>
          </p:cNvPr>
          <p:cNvPicPr>
            <a:picLocks noChangeAspect="1"/>
          </p:cNvPicPr>
          <p:nvPr/>
        </p:nvPicPr>
        <p:blipFill rotWithShape="1">
          <a:blip r:embed="rId10">
            <a:extLst>
              <a:ext uri="{28A0092B-C50C-407E-A947-70E740481C1C}">
                <a14:useLocalDpi xmlns:a14="http://schemas.microsoft.com/office/drawing/2010/main"/>
              </a:ext>
            </a:extLst>
          </a:blip>
          <a:srcRect l="11437" r="8775"/>
          <a:stretch/>
        </p:blipFill>
        <p:spPr>
          <a:xfrm>
            <a:off x="4672249" y="4194212"/>
            <a:ext cx="1931793" cy="1815869"/>
          </a:xfrm>
          <a:prstGeom prst="rect">
            <a:avLst/>
          </a:prstGeom>
        </p:spPr>
      </p:pic>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266222"/>
            <a:ext cx="8566026" cy="471924"/>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spAutoFit/>
          </a:bodyPr>
          <a:lstStyle/>
          <a:p>
            <a:pPr algn="ctr">
              <a:defRPr b="1"/>
            </a:pPr>
            <a:r>
              <a:rPr lang="en-US" sz="2400" dirty="0">
                <a:solidFill>
                  <a:schemeClr val="accent1"/>
                </a:solidFill>
              </a:rPr>
              <a:t>Characteristic Map Cracking Pattern is Well Simulated</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solidFill>
                  <a:schemeClr val="accent1"/>
                </a:solidFill>
              </a:rPr>
              <a:t>7</a:t>
            </a:r>
            <a:endParaRPr kumimoji="1" lang="zh-CN" altLang="en-US" dirty="0">
              <a:solidFill>
                <a:schemeClr val="accent1"/>
              </a:solidFill>
            </a:endParaRPr>
          </a:p>
        </p:txBody>
      </p:sp>
      <p:pic>
        <p:nvPicPr>
          <p:cNvPr id="31" name="Picture 6" descr="C:\Users\NagaiLab-Tao\Desktop\YUSHI\Pre\Models\A30.PNG">
            <a:extLst>
              <a:ext uri="{FF2B5EF4-FFF2-40B4-BE49-F238E27FC236}">
                <a16:creationId xmlns:a16="http://schemas.microsoft.com/office/drawing/2014/main" id="{9CE4241F-3CC7-43B3-82F6-6D1755062DE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l="6788" t="-1" r="7469" b="513"/>
          <a:stretch/>
        </p:blipFill>
        <p:spPr bwMode="auto">
          <a:xfrm>
            <a:off x="515299" y="2154867"/>
            <a:ext cx="1724452" cy="1747600"/>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5">
            <a:extLst>
              <a:ext uri="{FF2B5EF4-FFF2-40B4-BE49-F238E27FC236}">
                <a16:creationId xmlns:a16="http://schemas.microsoft.com/office/drawing/2014/main" id="{A648505E-CA42-4A5F-A75D-ACC3067DBF10}"/>
              </a:ext>
            </a:extLst>
          </p:cNvPr>
          <p:cNvSpPr txBox="1"/>
          <p:nvPr/>
        </p:nvSpPr>
        <p:spPr>
          <a:xfrm>
            <a:off x="1508986" y="3198168"/>
            <a:ext cx="762252" cy="461663"/>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33" name="正方形/長方形 87">
            <a:extLst>
              <a:ext uri="{FF2B5EF4-FFF2-40B4-BE49-F238E27FC236}">
                <a16:creationId xmlns:a16="http://schemas.microsoft.com/office/drawing/2014/main" id="{34307446-A8C5-40A7-A17E-DA667B57A9F1}"/>
              </a:ext>
            </a:extLst>
          </p:cNvPr>
          <p:cNvSpPr/>
          <p:nvPr/>
        </p:nvSpPr>
        <p:spPr>
          <a:xfrm>
            <a:off x="277545"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87">
            <a:extLst>
              <a:ext uri="{FF2B5EF4-FFF2-40B4-BE49-F238E27FC236}">
                <a16:creationId xmlns:a16="http://schemas.microsoft.com/office/drawing/2014/main" id="{211F180E-3E41-42AC-8AE9-4C85F7C66C6C}"/>
              </a:ext>
            </a:extLst>
          </p:cNvPr>
          <p:cNvSpPr/>
          <p:nvPr/>
        </p:nvSpPr>
        <p:spPr>
          <a:xfrm>
            <a:off x="4555423"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87">
            <a:extLst>
              <a:ext uri="{FF2B5EF4-FFF2-40B4-BE49-F238E27FC236}">
                <a16:creationId xmlns:a16="http://schemas.microsoft.com/office/drawing/2014/main" id="{03E682A0-1CEF-4C74-878D-5E1C776E95ED}"/>
              </a:ext>
            </a:extLst>
          </p:cNvPr>
          <p:cNvSpPr/>
          <p:nvPr/>
        </p:nvSpPr>
        <p:spPr>
          <a:xfrm>
            <a:off x="6706008"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Arrow: Right 35">
            <a:extLst>
              <a:ext uri="{FF2B5EF4-FFF2-40B4-BE49-F238E27FC236}">
                <a16:creationId xmlns:a16="http://schemas.microsoft.com/office/drawing/2014/main" id="{1FE2740A-A1D1-463A-8C96-699E16F08625}"/>
              </a:ext>
            </a:extLst>
          </p:cNvPr>
          <p:cNvSpPr/>
          <p:nvPr/>
        </p:nvSpPr>
        <p:spPr>
          <a:xfrm>
            <a:off x="4425899" y="4613787"/>
            <a:ext cx="275175" cy="770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7" name="Picture 36">
            <a:extLst>
              <a:ext uri="{FF2B5EF4-FFF2-40B4-BE49-F238E27FC236}">
                <a16:creationId xmlns:a16="http://schemas.microsoft.com/office/drawing/2014/main" id="{9D081D28-C051-4F7E-B1FD-4BAD4C17C795}"/>
              </a:ext>
            </a:extLst>
          </p:cNvPr>
          <p:cNvPicPr>
            <a:picLocks noChangeAspect="1"/>
          </p:cNvPicPr>
          <p:nvPr/>
        </p:nvPicPr>
        <p:blipFill rotWithShape="1">
          <a:blip r:embed="rId11">
            <a:extLst>
              <a:ext uri="{28A0092B-C50C-407E-A947-70E740481C1C}">
                <a14:useLocalDpi xmlns:a14="http://schemas.microsoft.com/office/drawing/2010/main"/>
              </a:ext>
            </a:extLst>
          </a:blip>
          <a:srcRect l="10538" r="13412"/>
          <a:stretch/>
        </p:blipFill>
        <p:spPr>
          <a:xfrm>
            <a:off x="6854387" y="2194281"/>
            <a:ext cx="1910701" cy="1884327"/>
          </a:xfrm>
          <a:prstGeom prst="rect">
            <a:avLst/>
          </a:prstGeom>
        </p:spPr>
      </p:pic>
      <p:pic>
        <p:nvPicPr>
          <p:cNvPr id="38" name="Picture 37" descr="A close up of a piece of paper&#10;&#10;Description automatically generated">
            <a:extLst>
              <a:ext uri="{FF2B5EF4-FFF2-40B4-BE49-F238E27FC236}">
                <a16:creationId xmlns:a16="http://schemas.microsoft.com/office/drawing/2014/main" id="{773C8BFD-C100-4384-8156-A6BA2869DF34}"/>
              </a:ext>
            </a:extLst>
          </p:cNvPr>
          <p:cNvPicPr>
            <a:picLocks noChangeAspect="1"/>
          </p:cNvPicPr>
          <p:nvPr/>
        </p:nvPicPr>
        <p:blipFill rotWithShape="1">
          <a:blip r:embed="rId12">
            <a:extLst>
              <a:ext uri="{28A0092B-C50C-407E-A947-70E740481C1C}">
                <a14:useLocalDpi xmlns:a14="http://schemas.microsoft.com/office/drawing/2010/main"/>
              </a:ext>
            </a:extLst>
          </a:blip>
          <a:srcRect l="11908" r="8515"/>
          <a:stretch/>
        </p:blipFill>
        <p:spPr>
          <a:xfrm>
            <a:off x="4720817" y="2274816"/>
            <a:ext cx="1883225" cy="1774907"/>
          </a:xfrm>
          <a:prstGeom prst="rect">
            <a:avLst/>
          </a:prstGeom>
        </p:spPr>
      </p:pic>
      <p:sp>
        <p:nvSpPr>
          <p:cNvPr id="39" name="テキスト ボックス 5">
            <a:extLst>
              <a:ext uri="{FF2B5EF4-FFF2-40B4-BE49-F238E27FC236}">
                <a16:creationId xmlns:a16="http://schemas.microsoft.com/office/drawing/2014/main" id="{38200D58-6292-445B-8025-6F037593016C}"/>
              </a:ext>
            </a:extLst>
          </p:cNvPr>
          <p:cNvSpPr txBox="1"/>
          <p:nvPr/>
        </p:nvSpPr>
        <p:spPr>
          <a:xfrm>
            <a:off x="4858084" y="3909155"/>
            <a:ext cx="2236351" cy="3693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dirty="0"/>
              <a:t>~0.4% EXPANSION</a:t>
            </a:r>
            <a:endParaRPr dirty="0"/>
          </a:p>
        </p:txBody>
      </p:sp>
      <p:sp>
        <p:nvSpPr>
          <p:cNvPr id="9" name="Arrow: Right 8">
            <a:extLst>
              <a:ext uri="{FF2B5EF4-FFF2-40B4-BE49-F238E27FC236}">
                <a16:creationId xmlns:a16="http://schemas.microsoft.com/office/drawing/2014/main" id="{5FF9AC7D-6A1F-455B-9056-07D45ADC34B2}"/>
              </a:ext>
            </a:extLst>
          </p:cNvPr>
          <p:cNvSpPr/>
          <p:nvPr/>
        </p:nvSpPr>
        <p:spPr>
          <a:xfrm>
            <a:off x="4425900" y="2605089"/>
            <a:ext cx="275175" cy="770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 name="Straight Arrow Connector 41">
            <a:extLst>
              <a:ext uri="{FF2B5EF4-FFF2-40B4-BE49-F238E27FC236}">
                <a16:creationId xmlns:a16="http://schemas.microsoft.com/office/drawing/2014/main" id="{9A7F12D0-A982-4C53-AE6C-D154DA047EE3}"/>
              </a:ext>
            </a:extLst>
          </p:cNvPr>
          <p:cNvCxnSpPr>
            <a:cxnSpLocks/>
          </p:cNvCxnSpPr>
          <p:nvPr/>
        </p:nvCxnSpPr>
        <p:spPr>
          <a:xfrm>
            <a:off x="7851943" y="2682853"/>
            <a:ext cx="0" cy="432041"/>
          </a:xfrm>
          <a:prstGeom prst="straightConnector1">
            <a:avLst/>
          </a:prstGeom>
          <a:ln w="1905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5CF3D55-2AE6-4175-8A93-11185465DA4A}"/>
              </a:ext>
            </a:extLst>
          </p:cNvPr>
          <p:cNvSpPr txBox="1"/>
          <p:nvPr/>
        </p:nvSpPr>
        <p:spPr>
          <a:xfrm>
            <a:off x="7938246" y="2674561"/>
            <a:ext cx="1205754" cy="461665"/>
          </a:xfrm>
          <a:prstGeom prst="rect">
            <a:avLst/>
          </a:prstGeom>
          <a:noFill/>
        </p:spPr>
        <p:txBody>
          <a:bodyPr wrap="square" rtlCol="0">
            <a:spAutoFit/>
          </a:bodyPr>
          <a:lstStyle/>
          <a:p>
            <a:r>
              <a:rPr lang="en-US" sz="2400" dirty="0">
                <a:solidFill>
                  <a:schemeClr val="accent1"/>
                </a:solidFill>
              </a:rPr>
              <a:t>~30mm</a:t>
            </a:r>
          </a:p>
        </p:txBody>
      </p:sp>
      <p:cxnSp>
        <p:nvCxnSpPr>
          <p:cNvPr id="56" name="Straight Arrow Connector 55">
            <a:extLst>
              <a:ext uri="{FF2B5EF4-FFF2-40B4-BE49-F238E27FC236}">
                <a16:creationId xmlns:a16="http://schemas.microsoft.com/office/drawing/2014/main" id="{9AEAEE84-9BB6-4A63-AF72-E838D4EE1DE6}"/>
              </a:ext>
            </a:extLst>
          </p:cNvPr>
          <p:cNvCxnSpPr>
            <a:cxnSpLocks/>
          </p:cNvCxnSpPr>
          <p:nvPr/>
        </p:nvCxnSpPr>
        <p:spPr>
          <a:xfrm>
            <a:off x="7704178" y="5101545"/>
            <a:ext cx="0" cy="254930"/>
          </a:xfrm>
          <a:prstGeom prst="straightConnector1">
            <a:avLst/>
          </a:prstGeom>
          <a:ln w="19050">
            <a:solidFill>
              <a:schemeClr val="accent1"/>
            </a:solidFill>
            <a:headEnd type="triangle"/>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24E88D3D-BEC8-455F-BF41-0EE45459706A}"/>
              </a:ext>
            </a:extLst>
          </p:cNvPr>
          <p:cNvSpPr txBox="1"/>
          <p:nvPr/>
        </p:nvSpPr>
        <p:spPr>
          <a:xfrm>
            <a:off x="7708298" y="5067412"/>
            <a:ext cx="1205754" cy="461665"/>
          </a:xfrm>
          <a:prstGeom prst="rect">
            <a:avLst/>
          </a:prstGeom>
          <a:noFill/>
        </p:spPr>
        <p:txBody>
          <a:bodyPr wrap="square" rtlCol="0">
            <a:spAutoFit/>
          </a:bodyPr>
          <a:lstStyle/>
          <a:p>
            <a:r>
              <a:rPr lang="en-US" sz="2400" dirty="0">
                <a:solidFill>
                  <a:schemeClr val="accent1"/>
                </a:solidFill>
              </a:rPr>
              <a:t>~15mm</a:t>
            </a:r>
          </a:p>
        </p:txBody>
      </p:sp>
      <p:sp>
        <p:nvSpPr>
          <p:cNvPr id="40" name="Rectangle 39">
            <a:extLst>
              <a:ext uri="{FF2B5EF4-FFF2-40B4-BE49-F238E27FC236}">
                <a16:creationId xmlns:a16="http://schemas.microsoft.com/office/drawing/2014/main" id="{C86232A2-6F6B-43F7-BAEC-B17B62122BCF}"/>
              </a:ext>
            </a:extLst>
          </p:cNvPr>
          <p:cNvSpPr/>
          <p:nvPr/>
        </p:nvSpPr>
        <p:spPr>
          <a:xfrm>
            <a:off x="6981857" y="3911757"/>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41" name="Rectangle 40">
            <a:extLst>
              <a:ext uri="{FF2B5EF4-FFF2-40B4-BE49-F238E27FC236}">
                <a16:creationId xmlns:a16="http://schemas.microsoft.com/office/drawing/2014/main" id="{8205353F-62A1-4671-9724-B97CFA9834E4}"/>
              </a:ext>
            </a:extLst>
          </p:cNvPr>
          <p:cNvSpPr/>
          <p:nvPr/>
        </p:nvSpPr>
        <p:spPr>
          <a:xfrm>
            <a:off x="6995306" y="5894536"/>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43" name="テキスト ボックス 5">
            <a:extLst>
              <a:ext uri="{FF2B5EF4-FFF2-40B4-BE49-F238E27FC236}">
                <a16:creationId xmlns:a16="http://schemas.microsoft.com/office/drawing/2014/main" id="{48DAEE05-1CBC-41AB-9752-6B1DB70A8B98}"/>
              </a:ext>
            </a:extLst>
          </p:cNvPr>
          <p:cNvSpPr txBox="1"/>
          <p:nvPr/>
        </p:nvSpPr>
        <p:spPr>
          <a:xfrm>
            <a:off x="4858084" y="5866997"/>
            <a:ext cx="2236351" cy="369330"/>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a:spAutoFit/>
          </a:bodyPr>
          <a:lstStyle>
            <a:defPPr>
              <a:defRPr lang="en-US"/>
            </a:defPPr>
            <a:lvl1pPr>
              <a:defRPr i="1">
                <a:solidFill>
                  <a:schemeClr val="bg2">
                    <a:lumMod val="50000"/>
                  </a:schemeClr>
                </a:solidFill>
                <a:latin typeface="CMR10"/>
              </a:defRPr>
            </a:lvl1pPr>
          </a:lstStyle>
          <a:p>
            <a:r>
              <a:rPr lang="en-US" altLang="ja-JP" dirty="0"/>
              <a:t>~0.4% EXPANSION</a:t>
            </a:r>
            <a:endParaRPr dirty="0"/>
          </a:p>
        </p:txBody>
      </p:sp>
      <p:sp>
        <p:nvSpPr>
          <p:cNvPr id="2" name="Cross 1">
            <a:extLst>
              <a:ext uri="{FF2B5EF4-FFF2-40B4-BE49-F238E27FC236}">
                <a16:creationId xmlns:a16="http://schemas.microsoft.com/office/drawing/2014/main" id="{5B7A0D9B-EE4C-483F-8DFD-DECFE0006F5C}"/>
              </a:ext>
            </a:extLst>
          </p:cNvPr>
          <p:cNvSpPr/>
          <p:nvPr/>
        </p:nvSpPr>
        <p:spPr>
          <a:xfrm>
            <a:off x="2223678" y="2756259"/>
            <a:ext cx="407197" cy="433080"/>
          </a:xfrm>
          <a:prstGeom prst="plus">
            <a:avLst>
              <a:gd name="adj" fmla="val 39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Cross 47">
            <a:extLst>
              <a:ext uri="{FF2B5EF4-FFF2-40B4-BE49-F238E27FC236}">
                <a16:creationId xmlns:a16="http://schemas.microsoft.com/office/drawing/2014/main" id="{C47CB3B4-0E1C-4F69-93C5-5898B16693F4}"/>
              </a:ext>
            </a:extLst>
          </p:cNvPr>
          <p:cNvSpPr/>
          <p:nvPr/>
        </p:nvSpPr>
        <p:spPr>
          <a:xfrm>
            <a:off x="2223678" y="4792313"/>
            <a:ext cx="407197" cy="433080"/>
          </a:xfrm>
          <a:prstGeom prst="plus">
            <a:avLst>
              <a:gd name="adj" fmla="val 39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new2">
            <a:hlinkClick r:id="" action="ppaction://media"/>
            <a:extLst>
              <a:ext uri="{FF2B5EF4-FFF2-40B4-BE49-F238E27FC236}">
                <a16:creationId xmlns:a16="http://schemas.microsoft.com/office/drawing/2014/main" id="{DC3FDAEC-7395-4A9D-913F-9E5BC03CA26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3"/>
          <a:srcRect l="22200" r="22762"/>
          <a:stretch/>
        </p:blipFill>
        <p:spPr>
          <a:xfrm>
            <a:off x="8239158" y="0"/>
            <a:ext cx="904842" cy="917743"/>
          </a:xfrm>
          <a:prstGeom prst="rect">
            <a:avLst/>
          </a:prstGeom>
        </p:spPr>
      </p:pic>
    </p:spTree>
    <p:extLst>
      <p:ext uri="{BB962C8B-B14F-4D97-AF65-F5344CB8AC3E}">
        <p14:creationId xmlns:p14="http://schemas.microsoft.com/office/powerpoint/2010/main" val="36579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37" fill="hold"/>
                                        <p:tgtEl>
                                          <p:spTgt spid="4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7" restart="whenNotActive" fill="hold" evtFilter="cancelBubble" nodeType="interactiveSeq">
                <p:stCondLst>
                  <p:cond evt="onClick" delay="0">
                    <p:tgtEl>
                      <p:spTgt spid="49"/>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49"/>
                                        </p:tgtEl>
                                      </p:cBhvr>
                                    </p:cmd>
                                  </p:childTnLst>
                                </p:cTn>
                              </p:par>
                            </p:childTnLst>
                          </p:cTn>
                        </p:par>
                      </p:childTnLst>
                    </p:cTn>
                  </p:par>
                </p:childTnLst>
              </p:cTn>
              <p:nextCondLst>
                <p:cond evt="onClick" delay="0">
                  <p:tgtEl>
                    <p:spTgt spid="49"/>
                  </p:tgtEl>
                </p:cond>
              </p:nextCondLst>
            </p:seq>
            <p:video>
              <p:cMediaNode vol="80000">
                <p:cTn id="52" repeatCount="indefinite" fill="hold" display="0">
                  <p:stCondLst>
                    <p:cond delay="indefinite"/>
                  </p:stCondLst>
                </p:cTn>
                <p:tgtEl>
                  <p:spTgt spid="49"/>
                </p:tgtEl>
              </p:cMediaNode>
            </p:video>
          </p:childTnLst>
        </p:cTn>
      </p:par>
    </p:tnLst>
    <p:bldLst>
      <p:bldP spid="66" grpId="0" animBg="1"/>
      <p:bldP spid="78" grpId="0" animBg="1"/>
      <p:bldP spid="34" grpId="0" animBg="1"/>
      <p:bldP spid="35" grpId="0" animBg="1"/>
      <p:bldP spid="36" grpId="0" animBg="1"/>
      <p:bldP spid="39" grpId="0" animBg="1"/>
      <p:bldP spid="9" grpId="0" animBg="1"/>
      <p:bldP spid="45" grpId="0"/>
      <p:bldP spid="57" grpId="0"/>
      <p:bldP spid="40" grpId="0"/>
      <p:bldP spid="41" grpId="0"/>
      <p:bldP spid="43" grpId="0" animBg="1"/>
    </p:bldLst>
  </p:timing>
</p:sld>
</file>

<file path=ppt/theme/theme1.xml><?xml version="1.0" encoding="utf-8"?>
<a:theme xmlns:a="http://schemas.openxmlformats.org/drawingml/2006/main" name="Office Theme">
  <a:themeElements>
    <a:clrScheme name="Custom 5">
      <a:dk1>
        <a:srgbClr val="05356A"/>
      </a:dk1>
      <a:lt1>
        <a:srgbClr val="FFFFFF"/>
      </a:lt1>
      <a:dk2>
        <a:srgbClr val="545454"/>
      </a:dk2>
      <a:lt2>
        <a:srgbClr val="F2F2F2"/>
      </a:lt2>
      <a:accent1>
        <a:srgbClr val="2A2A2A"/>
      </a:accent1>
      <a:accent2>
        <a:srgbClr val="F2F9E1"/>
      </a:accent2>
      <a:accent3>
        <a:srgbClr val="F2F2F2"/>
      </a:accent3>
      <a:accent4>
        <a:srgbClr val="F5AD03"/>
      </a:accent4>
      <a:accent5>
        <a:srgbClr val="1AB39F"/>
      </a:accent5>
      <a:accent6>
        <a:srgbClr val="E96A22"/>
      </a:accent6>
      <a:hlink>
        <a:srgbClr val="6C8C1A"/>
      </a:hlink>
      <a:folHlink>
        <a:srgbClr val="EE700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3793</TotalTime>
  <Words>2417</Words>
  <Application>Microsoft Office PowerPoint</Application>
  <PresentationFormat>On-screen Show (4:3)</PresentationFormat>
  <Paragraphs>733</Paragraphs>
  <Slides>18</Slides>
  <Notes>18</Notes>
  <HiddenSlides>1</HiddenSlides>
  <MMClips>14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CMR10</vt:lpstr>
      <vt:lpstr>等线</vt:lpstr>
      <vt:lpstr>Helvetica Neue Medium</vt:lpstr>
      <vt:lpstr>Arial</vt:lpstr>
      <vt:lpstr>Calibri</vt:lpstr>
      <vt:lpstr>Calibri Light</vt:lpstr>
      <vt:lpstr>Times New Roman</vt:lpstr>
      <vt:lpstr>Wingdings</vt:lpstr>
      <vt:lpstr>Wingdings 2</vt:lpstr>
      <vt:lpstr>Office Theme</vt:lpstr>
      <vt:lpstr>Simulation of  Concrete Cracking Pattern and  Residual Mechanical Properties for ASR and DEF Expansion</vt:lpstr>
      <vt:lpstr>BACKGROUND</vt:lpstr>
      <vt:lpstr>BACKGROUND</vt:lpstr>
      <vt:lpstr>BACKGROUND</vt:lpstr>
      <vt:lpstr>OBJECTIVE</vt:lpstr>
      <vt:lpstr>METHODOLOGY</vt:lpstr>
      <vt:lpstr>SIMULATION FLOW</vt:lpstr>
      <vt:lpstr>PowerPoint Presentation</vt:lpstr>
      <vt:lpstr>PowerPoint Presentation</vt:lpstr>
      <vt:lpstr>PowerPoint Presentation</vt:lpstr>
      <vt:lpstr>DEF EXPANSION RESULT</vt:lpstr>
      <vt:lpstr>PowerPoint Presentation</vt:lpstr>
      <vt:lpstr>ASR LOADING RESULT</vt:lpstr>
      <vt:lpstr>DEF LOADING RESULT</vt:lpstr>
      <vt:lpstr>COMPARE BETWEEN ASR AND DEF</vt:lpstr>
      <vt:lpstr>COMPARE BETWEEN ASR AND DEF</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语诗 孟</dc:creator>
  <cp:lastModifiedBy>语诗 孟</cp:lastModifiedBy>
  <cp:revision>200</cp:revision>
  <cp:lastPrinted>2019-01-27T04:01:03Z</cp:lastPrinted>
  <dcterms:created xsi:type="dcterms:W3CDTF">2019-01-09T09:52:10Z</dcterms:created>
  <dcterms:modified xsi:type="dcterms:W3CDTF">2019-01-27T04:01:17Z</dcterms:modified>
</cp:coreProperties>
</file>